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16"/>
  </p:notesMasterIdLst>
  <p:sldIdLst>
    <p:sldId id="337" r:id="rId2"/>
    <p:sldId id="326" r:id="rId3"/>
    <p:sldId id="306" r:id="rId4"/>
    <p:sldId id="315" r:id="rId5"/>
    <p:sldId id="329" r:id="rId6"/>
    <p:sldId id="330" r:id="rId7"/>
    <p:sldId id="336" r:id="rId8"/>
    <p:sldId id="323" r:id="rId9"/>
    <p:sldId id="333" r:id="rId10"/>
    <p:sldId id="324" r:id="rId11"/>
    <p:sldId id="299" r:id="rId12"/>
    <p:sldId id="280" r:id="rId13"/>
    <p:sldId id="332" r:id="rId14"/>
    <p:sldId id="311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98DB"/>
    <a:srgbClr val="66FFFF"/>
    <a:srgbClr val="FF99FF"/>
    <a:srgbClr val="3399FF"/>
    <a:srgbClr val="FFFF99"/>
    <a:srgbClr val="B2B2B2"/>
    <a:srgbClr val="00FF00"/>
    <a:srgbClr val="0909ED"/>
    <a:srgbClr val="37C6F3"/>
    <a:srgbClr val="469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472217135648814E-4"/>
          <c:y val="6.8750002773600119E-2"/>
          <c:w val="0.9541666666666665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17"/>
          <c:dPt>
            <c:idx val="0"/>
            <c:bubble3D val="0"/>
            <c:spPr>
              <a:solidFill>
                <a:srgbClr val="0909ED"/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  <c:extLst>
              <c:ext xmlns:c16="http://schemas.microsoft.com/office/drawing/2014/chart" uri="{C3380CC4-5D6E-409C-BE32-E72D297353CC}">
                <c16:uniqueId val="{00000001-64BB-460A-A732-625EF38238B6}"/>
              </c:ext>
            </c:extLst>
          </c:dPt>
          <c:dPt>
            <c:idx val="1"/>
            <c:bubble3D val="0"/>
            <c:explosion val="6"/>
            <c:spPr>
              <a:solidFill>
                <a:srgbClr val="05CB42"/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65100" prst="coolSlant"/>
              </a:sp3d>
            </c:spPr>
            <c:extLst>
              <c:ext xmlns:c16="http://schemas.microsoft.com/office/drawing/2014/chart" uri="{C3380CC4-5D6E-409C-BE32-E72D297353CC}">
                <c16:uniqueId val="{00000003-64BB-460A-A732-625EF38238B6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2808</c:v>
                </c:pt>
                <c:pt idx="1">
                  <c:v>335.7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BB-460A-A732-625EF38238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scene3d>
      <a:camera prst="orthographicFront"/>
      <a:lightRig rig="threePt" dir="t"/>
    </a:scene3d>
    <a:sp3d prstMaterial="metal"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0347211776864515E-2"/>
          <c:w val="0.9541666666666665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solidFill>
                <a:schemeClr val="lt1"/>
              </a:solidFill>
              <a:prstDash val="solid"/>
            </a:ln>
            <a:effectLst>
              <a:outerShdw blurRad="63500" dist="50800" dir="5400000" sx="98000" sy="98000" rotWithShape="0">
                <a:srgbClr val="000000">
                  <a:alpha val="20000"/>
                </a:srgbClr>
              </a:outerShdw>
            </a:effectLst>
          </c:spPr>
          <c:explosion val="9"/>
          <c:dPt>
            <c:idx val="1"/>
            <c:bubble3D val="0"/>
            <c:spPr>
              <a:solidFill>
                <a:schemeClr val="accent2"/>
              </a:solidFill>
              <a:ln w="25400" cap="flat" cmpd="sng" algn="ctr">
                <a:solidFill>
                  <a:schemeClr val="lt1"/>
                </a:solidFill>
                <a:prstDash val="solid"/>
              </a:ln>
              <a:effectLst>
                <a:outerShdw blurRad="63500" dist="50800" dir="5400000" sx="98000" sy="98000" rotWithShape="0">
                  <a:srgbClr val="000000">
                    <a:alpha val="2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5B8-4176-90F4-E4FAC255A4A7}"/>
              </c:ext>
            </c:extLst>
          </c:dPt>
          <c:cat>
            <c:strRef>
              <c:f>Лист1!$A$2:$A$3</c:f>
              <c:strCache>
                <c:ptCount val="2"/>
                <c:pt idx="0">
                  <c:v>социальные расходы</c:v>
                </c:pt>
                <c:pt idx="1">
                  <c:v>другие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387799</c:v>
                </c:pt>
                <c:pt idx="1">
                  <c:v>51907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B8-4176-90F4-E4FAC255A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06C8C8-DD8F-42E6-8E12-8266A6CCEA0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A42E18-D08D-4EBF-87DA-8C54BB902454}" type="pres">
      <dgm:prSet presAssocID="{C706C8C8-DD8F-42E6-8E12-8266A6CCEA0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5A91F116-C5F3-4756-B403-34CC2883342E}" type="presOf" srcId="{C706C8C8-DD8F-42E6-8E12-8266A6CCEA01}" destId="{B8A42E18-D08D-4EBF-87DA-8C54BB90245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C7744D-F836-439D-91A5-1D81A2E1704D}" type="doc">
      <dgm:prSet loTypeId="urn:microsoft.com/office/officeart/2005/8/layout/hList6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7B6CAEFA-3528-48B9-9902-08F0A062BD4F}">
      <dgm:prSet phldrT="[Текст]" custT="1"/>
      <dgm:spPr/>
      <dgm:t>
        <a:bodyPr/>
        <a:lstStyle/>
        <a:p>
          <a:r>
            <a:rPr lang="ru-RU" sz="2000" b="1" u="sng" dirty="0" smtClean="0">
              <a:latin typeface="Calibri" panose="020F0502020204030204" pitchFamily="34" charset="0"/>
            </a:rPr>
            <a:t>Субсидии</a:t>
          </a:r>
        </a:p>
        <a:p>
          <a:r>
            <a:rPr lang="ru-RU" sz="1300" dirty="0" smtClean="0">
              <a:latin typeface="Calibri" panose="020F0502020204030204" pitchFamily="34" charset="0"/>
            </a:rPr>
            <a:t>межбюджетные трансферты, предоставляемые в целях </a:t>
          </a:r>
          <a:r>
            <a:rPr lang="ru-RU" sz="1300" dirty="0" err="1" smtClean="0">
              <a:latin typeface="Calibri" panose="020F0502020204030204" pitchFamily="34" charset="0"/>
            </a:rPr>
            <a:t>софинансирования</a:t>
          </a:r>
          <a:r>
            <a:rPr lang="ru-RU" sz="1300" dirty="0" smtClean="0">
              <a:latin typeface="Calibri" panose="020F0502020204030204" pitchFamily="34" charset="0"/>
            </a:rPr>
            <a:t> расходных обязательств, возникающих при выполнении полномочий органов государственной власти субъектов РФ по предметам ведения субъектов РФ и предметам совместного ведения РФ и субъектов РФ, и расходных обязательств по выполнению полномочий органов местного самоуправления по вопросам местного значения</a:t>
          </a:r>
        </a:p>
        <a:p>
          <a:r>
            <a:rPr lang="ru-RU" sz="2800" b="1" dirty="0" smtClean="0">
              <a:latin typeface="Calibri" panose="020F0502020204030204" pitchFamily="34" charset="0"/>
            </a:rPr>
            <a:t>366 916 </a:t>
          </a:r>
          <a:r>
            <a:rPr lang="ru-RU" sz="2800" b="1" dirty="0" err="1" smtClean="0">
              <a:latin typeface="Calibri" panose="020F0502020204030204" pitchFamily="34" charset="0"/>
            </a:rPr>
            <a:t>тыс.руб</a:t>
          </a:r>
          <a:r>
            <a:rPr lang="ru-RU" sz="2800" b="1" dirty="0" smtClean="0">
              <a:latin typeface="Calibri" panose="020F0502020204030204" pitchFamily="34" charset="0"/>
            </a:rPr>
            <a:t>.</a:t>
          </a:r>
          <a:endParaRPr lang="ru-RU" sz="2800" b="1" dirty="0">
            <a:latin typeface="Calibri" panose="020F0502020204030204" pitchFamily="34" charset="0"/>
          </a:endParaRPr>
        </a:p>
      </dgm:t>
    </dgm:pt>
    <dgm:pt modelId="{41634348-D1E7-4274-A1BB-76B4746F8EDD}" type="parTrans" cxnId="{33BF778F-D717-4F8A-B661-3F770DD7E055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D0160E50-FA55-4EE4-ADFB-18EF75F3F5DF}" type="sibTrans" cxnId="{33BF778F-D717-4F8A-B661-3F770DD7E055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AFE1F283-94EA-4454-B022-26D31AC9622F}">
      <dgm:prSet phldrT="[Текст]" custT="1"/>
      <dgm:spPr/>
      <dgm:t>
        <a:bodyPr/>
        <a:lstStyle/>
        <a:p>
          <a:r>
            <a:rPr lang="ru-RU" sz="2000" b="1" u="sng" dirty="0" smtClean="0">
              <a:latin typeface="Calibri" panose="020F0502020204030204" pitchFamily="34" charset="0"/>
            </a:rPr>
            <a:t>Субвенции</a:t>
          </a:r>
        </a:p>
        <a:p>
          <a:r>
            <a:rPr lang="ru-RU" sz="1300" dirty="0" smtClean="0">
              <a:latin typeface="Calibri" panose="020F0502020204030204" pitchFamily="34" charset="0"/>
            </a:rPr>
            <a:t>межбюджетные трансферты, предоставляемые бюджетам субъектов Российской Федерации в целях финансового обеспечения расходных обязательств субъектов РФ и (или) муниципальных образований, возникающих при выполнении полномочий РФ, переданных для осуществления органам государственной власти субъектов РФ и (или) органам местного самоуправления</a:t>
          </a:r>
        </a:p>
        <a:p>
          <a:r>
            <a:rPr lang="ru-RU" sz="2800" b="1" dirty="0" smtClean="0">
              <a:latin typeface="Calibri" panose="020F0502020204030204" pitchFamily="34" charset="0"/>
            </a:rPr>
            <a:t>266 450 </a:t>
          </a:r>
          <a:r>
            <a:rPr lang="ru-RU" sz="2800" b="1" dirty="0" err="1" smtClean="0">
              <a:latin typeface="Calibri" panose="020F0502020204030204" pitchFamily="34" charset="0"/>
            </a:rPr>
            <a:t>тыс.руб</a:t>
          </a:r>
          <a:r>
            <a:rPr lang="ru-RU" sz="2800" b="1" dirty="0" smtClean="0">
              <a:latin typeface="Calibri" panose="020F0502020204030204" pitchFamily="34" charset="0"/>
            </a:rPr>
            <a:t>.</a:t>
          </a:r>
          <a:endParaRPr lang="ru-RU" sz="2800" b="1" dirty="0">
            <a:latin typeface="Calibri" panose="020F0502020204030204" pitchFamily="34" charset="0"/>
          </a:endParaRPr>
        </a:p>
      </dgm:t>
    </dgm:pt>
    <dgm:pt modelId="{9F44084B-64AD-4AE5-9274-8455853CB4FC}" type="parTrans" cxnId="{A2E79C78-AC4B-4CB9-9F00-6D496AB00DA2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9F47433D-9D35-45D8-A90D-036B500AB0B4}" type="sibTrans" cxnId="{A2E79C78-AC4B-4CB9-9F00-6D496AB00DA2}">
      <dgm:prSet/>
      <dgm:spPr/>
      <dgm:t>
        <a:bodyPr/>
        <a:lstStyle/>
        <a:p>
          <a:endParaRPr lang="ru-RU">
            <a:latin typeface="Calibri" panose="020F0502020204030204" pitchFamily="34" charset="0"/>
          </a:endParaRPr>
        </a:p>
      </dgm:t>
    </dgm:pt>
    <dgm:pt modelId="{CA99139A-4EAB-4B57-BC26-79E8E6CBF799}" type="pres">
      <dgm:prSet presAssocID="{67C7744D-F836-439D-91A5-1D81A2E170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E0C736-319D-4155-B3CC-DB160B1B3EE1}" type="pres">
      <dgm:prSet presAssocID="{7B6CAEFA-3528-48B9-9902-08F0A062BD4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6B043-D67A-4CEF-86A9-AAB2B53A8E3C}" type="pres">
      <dgm:prSet presAssocID="{D0160E50-FA55-4EE4-ADFB-18EF75F3F5DF}" presName="sibTrans" presStyleCnt="0"/>
      <dgm:spPr/>
    </dgm:pt>
    <dgm:pt modelId="{18EB1483-3729-428B-9B16-664868120BEA}" type="pres">
      <dgm:prSet presAssocID="{AFE1F283-94EA-4454-B022-26D31AC9622F}" presName="node" presStyleLbl="node1" presStyleIdx="1" presStyleCnt="2" custLinFactNeighborX="87768" custLinFactNeighborY="-1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BF778F-D717-4F8A-B661-3F770DD7E055}" srcId="{67C7744D-F836-439D-91A5-1D81A2E1704D}" destId="{7B6CAEFA-3528-48B9-9902-08F0A062BD4F}" srcOrd="0" destOrd="0" parTransId="{41634348-D1E7-4274-A1BB-76B4746F8EDD}" sibTransId="{D0160E50-FA55-4EE4-ADFB-18EF75F3F5DF}"/>
    <dgm:cxn modelId="{A2E79C78-AC4B-4CB9-9F00-6D496AB00DA2}" srcId="{67C7744D-F836-439D-91A5-1D81A2E1704D}" destId="{AFE1F283-94EA-4454-B022-26D31AC9622F}" srcOrd="1" destOrd="0" parTransId="{9F44084B-64AD-4AE5-9274-8455853CB4FC}" sibTransId="{9F47433D-9D35-45D8-A90D-036B500AB0B4}"/>
    <dgm:cxn modelId="{264B78E8-7950-4400-ACA8-9119C4905CF5}" type="presOf" srcId="{67C7744D-F836-439D-91A5-1D81A2E1704D}" destId="{CA99139A-4EAB-4B57-BC26-79E8E6CBF799}" srcOrd="0" destOrd="0" presId="urn:microsoft.com/office/officeart/2005/8/layout/hList6"/>
    <dgm:cxn modelId="{942EFA5E-6B56-4FAF-B461-5960BBC9B87D}" type="presOf" srcId="{AFE1F283-94EA-4454-B022-26D31AC9622F}" destId="{18EB1483-3729-428B-9B16-664868120BEA}" srcOrd="0" destOrd="0" presId="urn:microsoft.com/office/officeart/2005/8/layout/hList6"/>
    <dgm:cxn modelId="{7DBDC135-B037-41B2-8E8C-8124F50A8A73}" type="presOf" srcId="{7B6CAEFA-3528-48B9-9902-08F0A062BD4F}" destId="{6EE0C736-319D-4155-B3CC-DB160B1B3EE1}" srcOrd="0" destOrd="0" presId="urn:microsoft.com/office/officeart/2005/8/layout/hList6"/>
    <dgm:cxn modelId="{BC98B706-44E8-4E63-B988-E96902354164}" type="presParOf" srcId="{CA99139A-4EAB-4B57-BC26-79E8E6CBF799}" destId="{6EE0C736-319D-4155-B3CC-DB160B1B3EE1}" srcOrd="0" destOrd="0" presId="urn:microsoft.com/office/officeart/2005/8/layout/hList6"/>
    <dgm:cxn modelId="{5B69A696-F4BE-4F1D-8FAF-54BB66A2565A}" type="presParOf" srcId="{CA99139A-4EAB-4B57-BC26-79E8E6CBF799}" destId="{CE86B043-D67A-4CEF-86A9-AAB2B53A8E3C}" srcOrd="1" destOrd="0" presId="urn:microsoft.com/office/officeart/2005/8/layout/hList6"/>
    <dgm:cxn modelId="{02C20408-4822-46B3-B5D5-EA24E5C46261}" type="presParOf" srcId="{CA99139A-4EAB-4B57-BC26-79E8E6CBF799}" destId="{18EB1483-3729-428B-9B16-664868120BE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8E4B7B-3190-492B-BA7B-9B52CE7D79BE}" type="doc">
      <dgm:prSet loTypeId="urn:microsoft.com/office/officeart/2005/8/layout/radial1" loCatId="cycle" qsTypeId="urn:microsoft.com/office/officeart/2005/8/quickstyle/3d2#1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B179D74B-D7BA-4ED1-A72F-D0DA76E8417A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ct val="35000"/>
            </a:spcAft>
          </a:pPr>
          <a:r>
            <a:rPr lang="ru-RU" sz="28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>
            <a:spcAft>
              <a:spcPts val="0"/>
            </a:spcAft>
          </a:pPr>
          <a:r>
            <a:rPr lang="ru-RU" sz="28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1029520 </a:t>
          </a:r>
          <a:r>
            <a:rPr lang="ru-RU" sz="2800" b="1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800" b="1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2593081F-B3F6-458C-9839-9366C7AB704F}" type="par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467CE14-FCF4-4A26-A9B5-33DBF19BA512}" type="sibTrans" cxnId="{FB20F822-177B-4BA5-8D63-A940CF701DD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65A3735-5D80-4FA3-B867-379611BFBD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Общегосу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-дарственные вопросы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85094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>
            <a:spcAft>
              <a:spcPts val="0"/>
            </a:spcAft>
          </a:pPr>
          <a:endParaRPr lang="ru-RU" sz="16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07EE9E9-D002-42FE-B74D-D945412804DF}" type="parTrans" cxnId="{3CCC519B-3654-49C7-866D-91000212BC6A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CB75F3-3FAE-4B6F-BF71-2569BC52F44B}" type="sibTrans" cxnId="{3CCC519B-3654-49C7-866D-91000212BC6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A305073-4AE3-4F5A-9103-E20EE30AA62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 оборона</a:t>
          </a:r>
        </a:p>
        <a:p>
          <a:pPr>
            <a:spcAft>
              <a:spcPct val="3500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0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  <a:endParaRPr lang="ru-RU" sz="16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5828F25-D9DC-474E-BDB7-D0C96BB09D53}" type="parTrans" cxnId="{1AB39086-C25E-4ABE-878B-C30FE6484202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62FCB-D719-489F-AD23-B2692E2F13DF}" type="sibTrans" cxnId="{1AB39086-C25E-4ABE-878B-C30FE648420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B234536-2071-46C6-A491-AF4B1A3F9FE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Жилищно-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коммуналь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ное</a:t>
          </a:r>
          <a:r>
            <a:rPr lang="ru-RU" sz="1200" b="1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хозяйство </a:t>
          </a:r>
        </a:p>
        <a:p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1915 тыс. рублей </a:t>
          </a:r>
        </a:p>
        <a:p>
          <a:endParaRPr lang="ru-RU" sz="12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1E86306-1FA3-4165-81CF-E5CFBAACAB41}" type="parTrans" cxnId="{94179C15-8BCE-4648-878D-2FDA92C3F6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E3D30F-5CA2-4829-8D39-76AE15AD5942}" type="sibTrans" cxnId="{94179C15-8BCE-4648-878D-2FDA92C3F6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6A1BDBE-B799-45DE-8DF1-D0A56A293435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Прочие расходы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48929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r>
            <a:rPr lang="ru-RU" sz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spcAft>
              <a:spcPct val="3500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7FE7A46F-F120-46C2-8441-BB1D9BA17B40}" type="parTrans" cxnId="{D015EBAF-0B0F-4D0A-8F07-38D39946D720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58B0F7-9D28-4C8F-9C22-734A2FEDCC8D}" type="sibTrans" cxnId="{D015EBAF-0B0F-4D0A-8F07-38D39946D72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FA42E0-3171-4CBA-9E87-E80A4C844FE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60540 тыс. рублей</a:t>
          </a:r>
        </a:p>
        <a:p>
          <a:pPr>
            <a:spcAft>
              <a:spcPct val="35000"/>
            </a:spcAft>
          </a:pPr>
          <a:endParaRPr lang="ru-RU" sz="16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AB6F3CB-D047-4C8E-B920-0BDFB57A2588}" type="parTrans" cxnId="{D85264E3-9117-4119-B98B-48C5328DB343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CB2E2B-7E53-417D-BCDE-DA522F6C8195}" type="sibTrans" cxnId="{D85264E3-9117-4119-B98B-48C5328DB34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48D7AA2-6A07-4029-958A-456C6A888F0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Культура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133625 тыс. рублей </a:t>
          </a:r>
        </a:p>
        <a:p>
          <a:pPr>
            <a:spcAft>
              <a:spcPct val="3500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850BDB31-7899-47A8-8A8D-2651EE81DB1C}" type="parTrans" cxnId="{EE5ED6C8-3C2A-4568-8D0F-8E9F80CDB84E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E26D90B-22ED-4AB4-8D07-24D8137BEB98}" type="sibTrans" cxnId="{EE5ED6C8-3C2A-4568-8D0F-8E9F80CDB84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3913F27-E24C-40CD-AFE9-DDAE93138E32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650917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>
            <a:spcAft>
              <a:spcPct val="3500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F986B101-2D04-4E3D-8735-12066002DCA2}" type="parTrans" cxnId="{67B53CC9-EAD6-4807-A826-60948956F288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8E9DCB-886A-4917-B75A-D6CABEF1A2D5}" type="sibTrans" cxnId="{67B53CC9-EAD6-4807-A826-60948956F28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052F7232-50DC-44E8-9F5D-8FEEAEB86E3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30573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>
            <a:spcAft>
              <a:spcPts val="0"/>
            </a:spcAft>
          </a:pPr>
          <a:endParaRPr lang="ru-RU" sz="12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A2E5F42E-C718-432A-8A41-71BF82BBE18E}" type="parTrans" cxnId="{452DE7E2-BFBD-4189-B0C1-D4F58042CF44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ADD2D1-68BE-4C39-A17E-3E7AC1D147F0}" type="sibTrans" cxnId="{452DE7E2-BFBD-4189-B0C1-D4F58042CF44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3B366E1-35BE-4501-9211-79E56F24F0B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 экономика </a:t>
          </a:r>
        </a:p>
        <a:p>
          <a:pPr>
            <a:spcAft>
              <a:spcPts val="0"/>
            </a:spcAft>
          </a:pP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17927 </a:t>
          </a:r>
          <a:r>
            <a:rPr lang="ru-RU" sz="1600" b="1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  <a:endParaRPr lang="ru-RU" sz="1200" b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199C120-FE21-41AC-9A33-F6885A63D66E}" type="parTrans" cxnId="{1B2D08A9-FD2B-4C26-B84F-A6C6038E479D}">
      <dgm:prSet custT="1"/>
      <dgm:spPr/>
      <dgm:t>
        <a:bodyPr/>
        <a:lstStyle/>
        <a:p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4F022C-2B6F-4D5A-8949-0266BBDB6FAD}" type="sibTrans" cxnId="{1B2D08A9-FD2B-4C26-B84F-A6C6038E479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C4E895A-5CB6-4776-9D34-BC12EF08CF61}" type="pres">
      <dgm:prSet presAssocID="{1F8E4B7B-3190-492B-BA7B-9B52CE7D79B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672531-8C33-499F-A8B8-1F76FA72B8E1}" type="pres">
      <dgm:prSet presAssocID="{B179D74B-D7BA-4ED1-A72F-D0DA76E8417A}" presName="centerShape" presStyleLbl="node0" presStyleIdx="0" presStyleCnt="1" custScaleX="265065" custScaleY="151904" custLinFactNeighborX="1168" custLinFactNeighborY="-478"/>
      <dgm:spPr/>
      <dgm:t>
        <a:bodyPr/>
        <a:lstStyle/>
        <a:p>
          <a:endParaRPr lang="ru-RU"/>
        </a:p>
      </dgm:t>
    </dgm:pt>
    <dgm:pt modelId="{2CB797D3-131D-4B40-8D1C-3C0BCCD4E26A}" type="pres">
      <dgm:prSet presAssocID="{607EE9E9-D002-42FE-B74D-D945412804DF}" presName="Name9" presStyleLbl="parChTrans1D2" presStyleIdx="0" presStyleCnt="9"/>
      <dgm:spPr/>
      <dgm:t>
        <a:bodyPr/>
        <a:lstStyle/>
        <a:p>
          <a:endParaRPr lang="ru-RU"/>
        </a:p>
      </dgm:t>
    </dgm:pt>
    <dgm:pt modelId="{9C4E9843-91FB-4B66-AD05-A718EA51A920}" type="pres">
      <dgm:prSet presAssocID="{607EE9E9-D002-42FE-B74D-D945412804DF}" presName="connTx" presStyleLbl="parChTrans1D2" presStyleIdx="0" presStyleCnt="9"/>
      <dgm:spPr/>
      <dgm:t>
        <a:bodyPr/>
        <a:lstStyle/>
        <a:p>
          <a:endParaRPr lang="ru-RU"/>
        </a:p>
      </dgm:t>
    </dgm:pt>
    <dgm:pt modelId="{9F81A141-1B04-4A03-B238-37F7A90993F2}" type="pres">
      <dgm:prSet presAssocID="{065A3735-5D80-4FA3-B867-379611BFBD38}" presName="node" presStyleLbl="node1" presStyleIdx="0" presStyleCnt="9" custScaleX="145447" custScaleY="145447" custRadScaleRad="131279" custRadScaleInc="-236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81971-61A1-4CB0-8EEA-38BD69D84A68}" type="pres">
      <dgm:prSet presAssocID="{15828F25-D9DC-474E-BDB7-D0C96BB09D53}" presName="Name9" presStyleLbl="parChTrans1D2" presStyleIdx="1" presStyleCnt="9"/>
      <dgm:spPr/>
      <dgm:t>
        <a:bodyPr/>
        <a:lstStyle/>
        <a:p>
          <a:endParaRPr lang="ru-RU"/>
        </a:p>
      </dgm:t>
    </dgm:pt>
    <dgm:pt modelId="{40A4609C-9060-46DB-B6FB-91E6E6B2159D}" type="pres">
      <dgm:prSet presAssocID="{15828F25-D9DC-474E-BDB7-D0C96BB09D53}" presName="connTx" presStyleLbl="parChTrans1D2" presStyleIdx="1" presStyleCnt="9"/>
      <dgm:spPr/>
      <dgm:t>
        <a:bodyPr/>
        <a:lstStyle/>
        <a:p>
          <a:endParaRPr lang="ru-RU"/>
        </a:p>
      </dgm:t>
    </dgm:pt>
    <dgm:pt modelId="{B4689F4D-C616-4B5A-AB08-969AFEC6F29C}" type="pres">
      <dgm:prSet presAssocID="{5A305073-4AE3-4F5A-9103-E20EE30AA624}" presName="node" presStyleLbl="node1" presStyleIdx="1" presStyleCnt="9" custScaleX="150284" custScaleY="145446" custRadScaleRad="151147" custRadScaleInc="-608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AFAD6-9784-476C-B26A-F6CCAEF2A753}" type="pres">
      <dgm:prSet presAssocID="{11E86306-1FA3-4165-81CF-E5CFBAACAB41}" presName="Name9" presStyleLbl="parChTrans1D2" presStyleIdx="2" presStyleCnt="9"/>
      <dgm:spPr/>
      <dgm:t>
        <a:bodyPr/>
        <a:lstStyle/>
        <a:p>
          <a:endParaRPr lang="ru-RU"/>
        </a:p>
      </dgm:t>
    </dgm:pt>
    <dgm:pt modelId="{6C400A76-512C-4622-ABC7-4A7262143CD7}" type="pres">
      <dgm:prSet presAssocID="{11E86306-1FA3-4165-81CF-E5CFBAACAB41}" presName="connTx" presStyleLbl="parChTrans1D2" presStyleIdx="2" presStyleCnt="9"/>
      <dgm:spPr/>
      <dgm:t>
        <a:bodyPr/>
        <a:lstStyle/>
        <a:p>
          <a:endParaRPr lang="ru-RU"/>
        </a:p>
      </dgm:t>
    </dgm:pt>
    <dgm:pt modelId="{30E7B6AA-B589-42F5-B263-2F67E7BFE06E}" type="pres">
      <dgm:prSet presAssocID="{1B234536-2071-46C6-A491-AF4B1A3F9FEB}" presName="node" presStyleLbl="node1" presStyleIdx="2" presStyleCnt="9" custScaleX="145447" custScaleY="145447" custRadScaleRad="124061" custRadScaleInc="-169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479B8-58DF-48DD-AC0B-D0C5FC6877CB}" type="pres">
      <dgm:prSet presAssocID="{7FE7A46F-F120-46C2-8441-BB1D9BA17B40}" presName="Name9" presStyleLbl="parChTrans1D2" presStyleIdx="3" presStyleCnt="9"/>
      <dgm:spPr/>
      <dgm:t>
        <a:bodyPr/>
        <a:lstStyle/>
        <a:p>
          <a:endParaRPr lang="ru-RU"/>
        </a:p>
      </dgm:t>
    </dgm:pt>
    <dgm:pt modelId="{6CEA8AA8-969F-4D16-AA37-493DEC7B2497}" type="pres">
      <dgm:prSet presAssocID="{7FE7A46F-F120-46C2-8441-BB1D9BA17B40}" presName="connTx" presStyleLbl="parChTrans1D2" presStyleIdx="3" presStyleCnt="9"/>
      <dgm:spPr/>
      <dgm:t>
        <a:bodyPr/>
        <a:lstStyle/>
        <a:p>
          <a:endParaRPr lang="ru-RU"/>
        </a:p>
      </dgm:t>
    </dgm:pt>
    <dgm:pt modelId="{A6529843-AF44-44C9-93DF-E3B0991FDD04}" type="pres">
      <dgm:prSet presAssocID="{C6A1BDBE-B799-45DE-8DF1-D0A56A293435}" presName="node" presStyleLbl="node1" presStyleIdx="3" presStyleCnt="9" custScaleX="145447" custScaleY="145447" custRadScaleRad="143537" custRadScaleInc="-206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1C879-ADD1-46CE-9D67-364F5ECE1CD3}" type="pres">
      <dgm:prSet presAssocID="{8AB6F3CB-D047-4C8E-B920-0BDFB57A2588}" presName="Name9" presStyleLbl="parChTrans1D2" presStyleIdx="4" presStyleCnt="9"/>
      <dgm:spPr/>
      <dgm:t>
        <a:bodyPr/>
        <a:lstStyle/>
        <a:p>
          <a:endParaRPr lang="ru-RU"/>
        </a:p>
      </dgm:t>
    </dgm:pt>
    <dgm:pt modelId="{62ECBD28-2110-4395-8718-5D140BE52464}" type="pres">
      <dgm:prSet presAssocID="{8AB6F3CB-D047-4C8E-B920-0BDFB57A2588}" presName="connTx" presStyleLbl="parChTrans1D2" presStyleIdx="4" presStyleCnt="9"/>
      <dgm:spPr/>
      <dgm:t>
        <a:bodyPr/>
        <a:lstStyle/>
        <a:p>
          <a:endParaRPr lang="ru-RU"/>
        </a:p>
      </dgm:t>
    </dgm:pt>
    <dgm:pt modelId="{5A8679B6-7689-4D75-A7A5-C24CDE107484}" type="pres">
      <dgm:prSet presAssocID="{84FA42E0-3171-4CBA-9E87-E80A4C844FE3}" presName="node" presStyleLbl="node1" presStyleIdx="4" presStyleCnt="9" custScaleX="145447" custScaleY="145447" custRadScaleRad="137625" custRadScaleInc="-224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A442AC-CDA8-474B-92EE-3D632F0EC957}" type="pres">
      <dgm:prSet presAssocID="{850BDB31-7899-47A8-8A8D-2651EE81DB1C}" presName="Name9" presStyleLbl="parChTrans1D2" presStyleIdx="5" presStyleCnt="9"/>
      <dgm:spPr/>
      <dgm:t>
        <a:bodyPr/>
        <a:lstStyle/>
        <a:p>
          <a:endParaRPr lang="ru-RU"/>
        </a:p>
      </dgm:t>
    </dgm:pt>
    <dgm:pt modelId="{B6C2774B-CEC3-4885-8925-9AD4E72E39CE}" type="pres">
      <dgm:prSet presAssocID="{850BDB31-7899-47A8-8A8D-2651EE81DB1C}" presName="connTx" presStyleLbl="parChTrans1D2" presStyleIdx="5" presStyleCnt="9"/>
      <dgm:spPr/>
      <dgm:t>
        <a:bodyPr/>
        <a:lstStyle/>
        <a:p>
          <a:endParaRPr lang="ru-RU"/>
        </a:p>
      </dgm:t>
    </dgm:pt>
    <dgm:pt modelId="{D418F6EB-147F-4047-B751-E8166DE58772}" type="pres">
      <dgm:prSet presAssocID="{948D7AA2-6A07-4029-958A-456C6A888F0B}" presName="node" presStyleLbl="node1" presStyleIdx="5" presStyleCnt="9" custScaleX="145447" custScaleY="145447" custRadScaleRad="91482" custRadScaleInc="-223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811FC-7971-4430-8A28-1798A91448B2}" type="pres">
      <dgm:prSet presAssocID="{F986B101-2D04-4E3D-8735-12066002DCA2}" presName="Name9" presStyleLbl="parChTrans1D2" presStyleIdx="6" presStyleCnt="9"/>
      <dgm:spPr/>
      <dgm:t>
        <a:bodyPr/>
        <a:lstStyle/>
        <a:p>
          <a:endParaRPr lang="ru-RU"/>
        </a:p>
      </dgm:t>
    </dgm:pt>
    <dgm:pt modelId="{DF6EDE72-0B1B-4A13-B586-C939D94F44B0}" type="pres">
      <dgm:prSet presAssocID="{F986B101-2D04-4E3D-8735-12066002DCA2}" presName="connTx" presStyleLbl="parChTrans1D2" presStyleIdx="6" presStyleCnt="9"/>
      <dgm:spPr/>
      <dgm:t>
        <a:bodyPr/>
        <a:lstStyle/>
        <a:p>
          <a:endParaRPr lang="ru-RU"/>
        </a:p>
      </dgm:t>
    </dgm:pt>
    <dgm:pt modelId="{B73BB58B-01B7-42F4-9905-9F1B2B2B2E86}" type="pres">
      <dgm:prSet presAssocID="{D3913F27-E24C-40CD-AFE9-DDAE93138E32}" presName="node" presStyleLbl="node1" presStyleIdx="6" presStyleCnt="9" custScaleX="145447" custScaleY="145447" custRadScaleRad="95799" custRadScaleInc="-150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11171-4868-4B1B-8C84-7AFE7DA92B72}" type="pres">
      <dgm:prSet presAssocID="{A2E5F42E-C718-432A-8A41-71BF82BBE18E}" presName="Name9" presStyleLbl="parChTrans1D2" presStyleIdx="7" presStyleCnt="9"/>
      <dgm:spPr/>
      <dgm:t>
        <a:bodyPr/>
        <a:lstStyle/>
        <a:p>
          <a:endParaRPr lang="ru-RU"/>
        </a:p>
      </dgm:t>
    </dgm:pt>
    <dgm:pt modelId="{5514A104-9BD3-4559-9BDA-E17D63A5FAED}" type="pres">
      <dgm:prSet presAssocID="{A2E5F42E-C718-432A-8A41-71BF82BBE18E}" presName="connTx" presStyleLbl="parChTrans1D2" presStyleIdx="7" presStyleCnt="9"/>
      <dgm:spPr/>
      <dgm:t>
        <a:bodyPr/>
        <a:lstStyle/>
        <a:p>
          <a:endParaRPr lang="ru-RU"/>
        </a:p>
      </dgm:t>
    </dgm:pt>
    <dgm:pt modelId="{9779251D-D94F-458D-8625-FA8430489ABD}" type="pres">
      <dgm:prSet presAssocID="{052F7232-50DC-44E8-9F5D-8FEEAEB86E33}" presName="node" presStyleLbl="node1" presStyleIdx="7" presStyleCnt="9" custScaleX="145447" custScaleY="145447" custRadScaleRad="142513" custRadScaleInc="-169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04AD7-3C30-42FD-9169-981E636C19E5}" type="pres">
      <dgm:prSet presAssocID="{4199C120-FE21-41AC-9A33-F6885A63D66E}" presName="Name9" presStyleLbl="parChTrans1D2" presStyleIdx="8" presStyleCnt="9"/>
      <dgm:spPr/>
      <dgm:t>
        <a:bodyPr/>
        <a:lstStyle/>
        <a:p>
          <a:endParaRPr lang="ru-RU"/>
        </a:p>
      </dgm:t>
    </dgm:pt>
    <dgm:pt modelId="{ACABAC21-A12D-4CBC-B952-3A73C95768F1}" type="pres">
      <dgm:prSet presAssocID="{4199C120-FE21-41AC-9A33-F6885A63D66E}" presName="connTx" presStyleLbl="parChTrans1D2" presStyleIdx="8" presStyleCnt="9"/>
      <dgm:spPr/>
      <dgm:t>
        <a:bodyPr/>
        <a:lstStyle/>
        <a:p>
          <a:endParaRPr lang="ru-RU"/>
        </a:p>
      </dgm:t>
    </dgm:pt>
    <dgm:pt modelId="{21AB2C71-7445-44F1-88DA-8920B87614F7}" type="pres">
      <dgm:prSet presAssocID="{C3B366E1-35BE-4501-9211-79E56F24F0B1}" presName="node" presStyleLbl="node1" presStyleIdx="8" presStyleCnt="9" custScaleX="145447" custScaleY="145447" custRadScaleRad="89156" custRadScaleInc="199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2DE7E2-BFBD-4189-B0C1-D4F58042CF44}" srcId="{B179D74B-D7BA-4ED1-A72F-D0DA76E8417A}" destId="{052F7232-50DC-44E8-9F5D-8FEEAEB86E33}" srcOrd="7" destOrd="0" parTransId="{A2E5F42E-C718-432A-8A41-71BF82BBE18E}" sibTransId="{71ADD2D1-68BE-4C39-A17E-3E7AC1D147F0}"/>
    <dgm:cxn modelId="{6C4B323B-1FF6-4BF5-905C-8674BD71168A}" type="presOf" srcId="{4199C120-FE21-41AC-9A33-F6885A63D66E}" destId="{ACABAC21-A12D-4CBC-B952-3A73C95768F1}" srcOrd="1" destOrd="0" presId="urn:microsoft.com/office/officeart/2005/8/layout/radial1"/>
    <dgm:cxn modelId="{BE867487-F707-4F5D-967B-5B353880C9AC}" type="presOf" srcId="{F986B101-2D04-4E3D-8735-12066002DCA2}" destId="{E5D811FC-7971-4430-8A28-1798A91448B2}" srcOrd="0" destOrd="0" presId="urn:microsoft.com/office/officeart/2005/8/layout/radial1"/>
    <dgm:cxn modelId="{D85264E3-9117-4119-B98B-48C5328DB343}" srcId="{B179D74B-D7BA-4ED1-A72F-D0DA76E8417A}" destId="{84FA42E0-3171-4CBA-9E87-E80A4C844FE3}" srcOrd="4" destOrd="0" parTransId="{8AB6F3CB-D047-4C8E-B920-0BDFB57A2588}" sibTransId="{8ECB2E2B-7E53-417D-BCDE-DA522F6C8195}"/>
    <dgm:cxn modelId="{3CCC519B-3654-49C7-866D-91000212BC6A}" srcId="{B179D74B-D7BA-4ED1-A72F-D0DA76E8417A}" destId="{065A3735-5D80-4FA3-B867-379611BFBD38}" srcOrd="0" destOrd="0" parTransId="{607EE9E9-D002-42FE-B74D-D945412804DF}" sibTransId="{44CB75F3-3FAE-4B6F-BF71-2569BC52F44B}"/>
    <dgm:cxn modelId="{4D74E011-9FD6-4470-9075-F36B34FA0F47}" type="presOf" srcId="{F986B101-2D04-4E3D-8735-12066002DCA2}" destId="{DF6EDE72-0B1B-4A13-B586-C939D94F44B0}" srcOrd="1" destOrd="0" presId="urn:microsoft.com/office/officeart/2005/8/layout/radial1"/>
    <dgm:cxn modelId="{B425D539-ACD3-4D9F-B8E0-EE91E5B2F59F}" type="presOf" srcId="{607EE9E9-D002-42FE-B74D-D945412804DF}" destId="{2CB797D3-131D-4B40-8D1C-3C0BCCD4E26A}" srcOrd="0" destOrd="0" presId="urn:microsoft.com/office/officeart/2005/8/layout/radial1"/>
    <dgm:cxn modelId="{B10ADFD9-67D0-4885-A307-CC1207879CC3}" type="presOf" srcId="{850BDB31-7899-47A8-8A8D-2651EE81DB1C}" destId="{B6C2774B-CEC3-4885-8925-9AD4E72E39CE}" srcOrd="1" destOrd="0" presId="urn:microsoft.com/office/officeart/2005/8/layout/radial1"/>
    <dgm:cxn modelId="{7BED0ED9-2F75-49ED-8278-263CBD8DEE74}" type="presOf" srcId="{850BDB31-7899-47A8-8A8D-2651EE81DB1C}" destId="{A5A442AC-CDA8-474B-92EE-3D632F0EC957}" srcOrd="0" destOrd="0" presId="urn:microsoft.com/office/officeart/2005/8/layout/radial1"/>
    <dgm:cxn modelId="{0C806321-932B-40CB-9BF4-A6BBE28C9CBB}" type="presOf" srcId="{8AB6F3CB-D047-4C8E-B920-0BDFB57A2588}" destId="{1BB1C879-ADD1-46CE-9D67-364F5ECE1CD3}" srcOrd="0" destOrd="0" presId="urn:microsoft.com/office/officeart/2005/8/layout/radial1"/>
    <dgm:cxn modelId="{19DD6E9F-BAB2-46F8-A135-3F2E6BAF41A1}" type="presOf" srcId="{A2E5F42E-C718-432A-8A41-71BF82BBE18E}" destId="{BC211171-4868-4B1B-8C84-7AFE7DA92B72}" srcOrd="0" destOrd="0" presId="urn:microsoft.com/office/officeart/2005/8/layout/radial1"/>
    <dgm:cxn modelId="{3C168126-DB9F-4004-80D6-AAED393B1B71}" type="presOf" srcId="{7FE7A46F-F120-46C2-8441-BB1D9BA17B40}" destId="{6CE479B8-58DF-48DD-AC0B-D0C5FC6877CB}" srcOrd="0" destOrd="0" presId="urn:microsoft.com/office/officeart/2005/8/layout/radial1"/>
    <dgm:cxn modelId="{EE5ED6C8-3C2A-4568-8D0F-8E9F80CDB84E}" srcId="{B179D74B-D7BA-4ED1-A72F-D0DA76E8417A}" destId="{948D7AA2-6A07-4029-958A-456C6A888F0B}" srcOrd="5" destOrd="0" parTransId="{850BDB31-7899-47A8-8A8D-2651EE81DB1C}" sibTransId="{5E26D90B-22ED-4AB4-8D07-24D8137BEB98}"/>
    <dgm:cxn modelId="{FB20F822-177B-4BA5-8D63-A940CF701DD6}" srcId="{1F8E4B7B-3190-492B-BA7B-9B52CE7D79BE}" destId="{B179D74B-D7BA-4ED1-A72F-D0DA76E8417A}" srcOrd="0" destOrd="0" parTransId="{2593081F-B3F6-458C-9839-9366C7AB704F}" sibTransId="{C467CE14-FCF4-4A26-A9B5-33DBF19BA512}"/>
    <dgm:cxn modelId="{1AB39086-C25E-4ABE-878B-C30FE6484202}" srcId="{B179D74B-D7BA-4ED1-A72F-D0DA76E8417A}" destId="{5A305073-4AE3-4F5A-9103-E20EE30AA624}" srcOrd="1" destOrd="0" parTransId="{15828F25-D9DC-474E-BDB7-D0C96BB09D53}" sibTransId="{E9C62FCB-D719-489F-AD23-B2692E2F13DF}"/>
    <dgm:cxn modelId="{94179C15-8BCE-4648-878D-2FDA92C3F688}" srcId="{B179D74B-D7BA-4ED1-A72F-D0DA76E8417A}" destId="{1B234536-2071-46C6-A491-AF4B1A3F9FEB}" srcOrd="2" destOrd="0" parTransId="{11E86306-1FA3-4165-81CF-E5CFBAACAB41}" sibTransId="{1EE3D30F-5CA2-4829-8D39-76AE15AD5942}"/>
    <dgm:cxn modelId="{63774DB7-06B8-41D4-A8C3-A49C8B513489}" type="presOf" srcId="{4199C120-FE21-41AC-9A33-F6885A63D66E}" destId="{38A04AD7-3C30-42FD-9169-981E636C19E5}" srcOrd="0" destOrd="0" presId="urn:microsoft.com/office/officeart/2005/8/layout/radial1"/>
    <dgm:cxn modelId="{715731A7-546F-4F8D-B56D-CE565359C2D8}" type="presOf" srcId="{11E86306-1FA3-4165-81CF-E5CFBAACAB41}" destId="{D23AFAD6-9784-476C-B26A-F6CCAEF2A753}" srcOrd="0" destOrd="0" presId="urn:microsoft.com/office/officeart/2005/8/layout/radial1"/>
    <dgm:cxn modelId="{35C8E045-9E5B-4532-A333-F9F04063E7F2}" type="presOf" srcId="{7FE7A46F-F120-46C2-8441-BB1D9BA17B40}" destId="{6CEA8AA8-969F-4D16-AA37-493DEC7B2497}" srcOrd="1" destOrd="0" presId="urn:microsoft.com/office/officeart/2005/8/layout/radial1"/>
    <dgm:cxn modelId="{4CC44569-A81F-48F1-8070-4B3855C0B6AF}" type="presOf" srcId="{607EE9E9-D002-42FE-B74D-D945412804DF}" destId="{9C4E9843-91FB-4B66-AD05-A718EA51A920}" srcOrd="1" destOrd="0" presId="urn:microsoft.com/office/officeart/2005/8/layout/radial1"/>
    <dgm:cxn modelId="{D015EBAF-0B0F-4D0A-8F07-38D39946D720}" srcId="{B179D74B-D7BA-4ED1-A72F-D0DA76E8417A}" destId="{C6A1BDBE-B799-45DE-8DF1-D0A56A293435}" srcOrd="3" destOrd="0" parTransId="{7FE7A46F-F120-46C2-8441-BB1D9BA17B40}" sibTransId="{B358B0F7-9D28-4C8F-9C22-734A2FEDCC8D}"/>
    <dgm:cxn modelId="{E463DF19-F7BF-45DD-BF8F-2F693A608ADF}" type="presOf" srcId="{1F8E4B7B-3190-492B-BA7B-9B52CE7D79BE}" destId="{FC4E895A-5CB6-4776-9D34-BC12EF08CF61}" srcOrd="0" destOrd="0" presId="urn:microsoft.com/office/officeart/2005/8/layout/radial1"/>
    <dgm:cxn modelId="{020577B3-7C37-43D1-B938-E8929A13EDA3}" type="presOf" srcId="{948D7AA2-6A07-4029-958A-456C6A888F0B}" destId="{D418F6EB-147F-4047-B751-E8166DE58772}" srcOrd="0" destOrd="0" presId="urn:microsoft.com/office/officeart/2005/8/layout/radial1"/>
    <dgm:cxn modelId="{1B2D08A9-FD2B-4C26-B84F-A6C6038E479D}" srcId="{B179D74B-D7BA-4ED1-A72F-D0DA76E8417A}" destId="{C3B366E1-35BE-4501-9211-79E56F24F0B1}" srcOrd="8" destOrd="0" parTransId="{4199C120-FE21-41AC-9A33-F6885A63D66E}" sibTransId="{AB4F022C-2B6F-4D5A-8949-0266BBDB6FAD}"/>
    <dgm:cxn modelId="{D2F035CC-7E2D-4797-BF6B-3E33E070DA57}" type="presOf" srcId="{5A305073-4AE3-4F5A-9103-E20EE30AA624}" destId="{B4689F4D-C616-4B5A-AB08-969AFEC6F29C}" srcOrd="0" destOrd="0" presId="urn:microsoft.com/office/officeart/2005/8/layout/radial1"/>
    <dgm:cxn modelId="{9F5B87E4-C1CC-4A17-9E11-8DCD1794C684}" type="presOf" srcId="{B179D74B-D7BA-4ED1-A72F-D0DA76E8417A}" destId="{22672531-8C33-499F-A8B8-1F76FA72B8E1}" srcOrd="0" destOrd="0" presId="urn:microsoft.com/office/officeart/2005/8/layout/radial1"/>
    <dgm:cxn modelId="{67B53CC9-EAD6-4807-A826-60948956F288}" srcId="{B179D74B-D7BA-4ED1-A72F-D0DA76E8417A}" destId="{D3913F27-E24C-40CD-AFE9-DDAE93138E32}" srcOrd="6" destOrd="0" parTransId="{F986B101-2D04-4E3D-8735-12066002DCA2}" sibTransId="{CB8E9DCB-886A-4917-B75A-D6CABEF1A2D5}"/>
    <dgm:cxn modelId="{4BDFBFAA-9ADF-4960-8C1E-1F05CFAF31B3}" type="presOf" srcId="{15828F25-D9DC-474E-BDB7-D0C96BB09D53}" destId="{40A4609C-9060-46DB-B6FB-91E6E6B2159D}" srcOrd="1" destOrd="0" presId="urn:microsoft.com/office/officeart/2005/8/layout/radial1"/>
    <dgm:cxn modelId="{B98A76FA-99E6-4E47-88CB-DCEB2F9F26A5}" type="presOf" srcId="{052F7232-50DC-44E8-9F5D-8FEEAEB86E33}" destId="{9779251D-D94F-458D-8625-FA8430489ABD}" srcOrd="0" destOrd="0" presId="urn:microsoft.com/office/officeart/2005/8/layout/radial1"/>
    <dgm:cxn modelId="{C815C787-3DC7-4288-ABBC-99B049FB6987}" type="presOf" srcId="{11E86306-1FA3-4165-81CF-E5CFBAACAB41}" destId="{6C400A76-512C-4622-ABC7-4A7262143CD7}" srcOrd="1" destOrd="0" presId="urn:microsoft.com/office/officeart/2005/8/layout/radial1"/>
    <dgm:cxn modelId="{B946F5A7-A3B0-43CC-A9C9-689794F019FF}" type="presOf" srcId="{C6A1BDBE-B799-45DE-8DF1-D0A56A293435}" destId="{A6529843-AF44-44C9-93DF-E3B0991FDD04}" srcOrd="0" destOrd="0" presId="urn:microsoft.com/office/officeart/2005/8/layout/radial1"/>
    <dgm:cxn modelId="{36F4B1AA-A507-426D-8338-5BEB2C4AB860}" type="presOf" srcId="{065A3735-5D80-4FA3-B867-379611BFBD38}" destId="{9F81A141-1B04-4A03-B238-37F7A90993F2}" srcOrd="0" destOrd="0" presId="urn:microsoft.com/office/officeart/2005/8/layout/radial1"/>
    <dgm:cxn modelId="{2E3259B6-CCFA-43B6-9D39-A01FD7763187}" type="presOf" srcId="{C3B366E1-35BE-4501-9211-79E56F24F0B1}" destId="{21AB2C71-7445-44F1-88DA-8920B87614F7}" srcOrd="0" destOrd="0" presId="urn:microsoft.com/office/officeart/2005/8/layout/radial1"/>
    <dgm:cxn modelId="{D85903B1-FDF0-4006-99B8-273582554D79}" type="presOf" srcId="{8AB6F3CB-D047-4C8E-B920-0BDFB57A2588}" destId="{62ECBD28-2110-4395-8718-5D140BE52464}" srcOrd="1" destOrd="0" presId="urn:microsoft.com/office/officeart/2005/8/layout/radial1"/>
    <dgm:cxn modelId="{9CD0C666-679F-4B27-97EB-8FB184BEB896}" type="presOf" srcId="{A2E5F42E-C718-432A-8A41-71BF82BBE18E}" destId="{5514A104-9BD3-4559-9BDA-E17D63A5FAED}" srcOrd="1" destOrd="0" presId="urn:microsoft.com/office/officeart/2005/8/layout/radial1"/>
    <dgm:cxn modelId="{8A010F55-E540-42AC-BA9C-5DF252302387}" type="presOf" srcId="{15828F25-D9DC-474E-BDB7-D0C96BB09D53}" destId="{09F81971-61A1-4CB0-8EEA-38BD69D84A68}" srcOrd="0" destOrd="0" presId="urn:microsoft.com/office/officeart/2005/8/layout/radial1"/>
    <dgm:cxn modelId="{604137F3-CADA-405B-8CEE-B37C7C47B1C9}" type="presOf" srcId="{D3913F27-E24C-40CD-AFE9-DDAE93138E32}" destId="{B73BB58B-01B7-42F4-9905-9F1B2B2B2E86}" srcOrd="0" destOrd="0" presId="urn:microsoft.com/office/officeart/2005/8/layout/radial1"/>
    <dgm:cxn modelId="{66F29637-93CF-4C14-8E33-8F6C85566B85}" type="presOf" srcId="{1B234536-2071-46C6-A491-AF4B1A3F9FEB}" destId="{30E7B6AA-B589-42F5-B263-2F67E7BFE06E}" srcOrd="0" destOrd="0" presId="urn:microsoft.com/office/officeart/2005/8/layout/radial1"/>
    <dgm:cxn modelId="{3D56F3B6-6FAE-405F-8908-C5465B334CE6}" type="presOf" srcId="{84FA42E0-3171-4CBA-9E87-E80A4C844FE3}" destId="{5A8679B6-7689-4D75-A7A5-C24CDE107484}" srcOrd="0" destOrd="0" presId="urn:microsoft.com/office/officeart/2005/8/layout/radial1"/>
    <dgm:cxn modelId="{74C92ABD-C11A-40F2-9FEF-6835076B5B93}" type="presParOf" srcId="{FC4E895A-5CB6-4776-9D34-BC12EF08CF61}" destId="{22672531-8C33-499F-A8B8-1F76FA72B8E1}" srcOrd="0" destOrd="0" presId="urn:microsoft.com/office/officeart/2005/8/layout/radial1"/>
    <dgm:cxn modelId="{2873772C-CB63-49EE-B8BA-19BA1C409653}" type="presParOf" srcId="{FC4E895A-5CB6-4776-9D34-BC12EF08CF61}" destId="{2CB797D3-131D-4B40-8D1C-3C0BCCD4E26A}" srcOrd="1" destOrd="0" presId="urn:microsoft.com/office/officeart/2005/8/layout/radial1"/>
    <dgm:cxn modelId="{5C5FE001-BB77-47BA-8CF6-6B69E6624C10}" type="presParOf" srcId="{2CB797D3-131D-4B40-8D1C-3C0BCCD4E26A}" destId="{9C4E9843-91FB-4B66-AD05-A718EA51A920}" srcOrd="0" destOrd="0" presId="urn:microsoft.com/office/officeart/2005/8/layout/radial1"/>
    <dgm:cxn modelId="{C118FDFC-C3B7-4E19-B1CA-E98BD07FFA92}" type="presParOf" srcId="{FC4E895A-5CB6-4776-9D34-BC12EF08CF61}" destId="{9F81A141-1B04-4A03-B238-37F7A90993F2}" srcOrd="2" destOrd="0" presId="urn:microsoft.com/office/officeart/2005/8/layout/radial1"/>
    <dgm:cxn modelId="{F29907DC-F80A-4230-85C3-FFA2E87277A7}" type="presParOf" srcId="{FC4E895A-5CB6-4776-9D34-BC12EF08CF61}" destId="{09F81971-61A1-4CB0-8EEA-38BD69D84A68}" srcOrd="3" destOrd="0" presId="urn:microsoft.com/office/officeart/2005/8/layout/radial1"/>
    <dgm:cxn modelId="{8198C7AE-E829-4B43-AE97-CA2B99908EC6}" type="presParOf" srcId="{09F81971-61A1-4CB0-8EEA-38BD69D84A68}" destId="{40A4609C-9060-46DB-B6FB-91E6E6B2159D}" srcOrd="0" destOrd="0" presId="urn:microsoft.com/office/officeart/2005/8/layout/radial1"/>
    <dgm:cxn modelId="{F9296160-5871-46B8-B45D-55F0894CFE5A}" type="presParOf" srcId="{FC4E895A-5CB6-4776-9D34-BC12EF08CF61}" destId="{B4689F4D-C616-4B5A-AB08-969AFEC6F29C}" srcOrd="4" destOrd="0" presId="urn:microsoft.com/office/officeart/2005/8/layout/radial1"/>
    <dgm:cxn modelId="{E33F7F7A-5636-448A-9E12-0918F5D7355B}" type="presParOf" srcId="{FC4E895A-5CB6-4776-9D34-BC12EF08CF61}" destId="{D23AFAD6-9784-476C-B26A-F6CCAEF2A753}" srcOrd="5" destOrd="0" presId="urn:microsoft.com/office/officeart/2005/8/layout/radial1"/>
    <dgm:cxn modelId="{FF5F8026-E126-4DF5-9FB8-A8041F28E03E}" type="presParOf" srcId="{D23AFAD6-9784-476C-B26A-F6CCAEF2A753}" destId="{6C400A76-512C-4622-ABC7-4A7262143CD7}" srcOrd="0" destOrd="0" presId="urn:microsoft.com/office/officeart/2005/8/layout/radial1"/>
    <dgm:cxn modelId="{184B3D7E-713D-4B34-91E3-49A79E622E68}" type="presParOf" srcId="{FC4E895A-5CB6-4776-9D34-BC12EF08CF61}" destId="{30E7B6AA-B589-42F5-B263-2F67E7BFE06E}" srcOrd="6" destOrd="0" presId="urn:microsoft.com/office/officeart/2005/8/layout/radial1"/>
    <dgm:cxn modelId="{C6870ACD-BCA0-44D0-B730-CD7C8210EF78}" type="presParOf" srcId="{FC4E895A-5CB6-4776-9D34-BC12EF08CF61}" destId="{6CE479B8-58DF-48DD-AC0B-D0C5FC6877CB}" srcOrd="7" destOrd="0" presId="urn:microsoft.com/office/officeart/2005/8/layout/radial1"/>
    <dgm:cxn modelId="{E43C4054-D2E2-4EBE-90D1-05E29782A3FA}" type="presParOf" srcId="{6CE479B8-58DF-48DD-AC0B-D0C5FC6877CB}" destId="{6CEA8AA8-969F-4D16-AA37-493DEC7B2497}" srcOrd="0" destOrd="0" presId="urn:microsoft.com/office/officeart/2005/8/layout/radial1"/>
    <dgm:cxn modelId="{1B7B9788-105B-4A89-B3C9-852F760EB46A}" type="presParOf" srcId="{FC4E895A-5CB6-4776-9D34-BC12EF08CF61}" destId="{A6529843-AF44-44C9-93DF-E3B0991FDD04}" srcOrd="8" destOrd="0" presId="urn:microsoft.com/office/officeart/2005/8/layout/radial1"/>
    <dgm:cxn modelId="{35D13609-0018-4000-B443-BD3530B21690}" type="presParOf" srcId="{FC4E895A-5CB6-4776-9D34-BC12EF08CF61}" destId="{1BB1C879-ADD1-46CE-9D67-364F5ECE1CD3}" srcOrd="9" destOrd="0" presId="urn:microsoft.com/office/officeart/2005/8/layout/radial1"/>
    <dgm:cxn modelId="{CE597D06-2FE6-4EE9-8DEC-B1575AB9284F}" type="presParOf" srcId="{1BB1C879-ADD1-46CE-9D67-364F5ECE1CD3}" destId="{62ECBD28-2110-4395-8718-5D140BE52464}" srcOrd="0" destOrd="0" presId="urn:microsoft.com/office/officeart/2005/8/layout/radial1"/>
    <dgm:cxn modelId="{57B43B47-72D4-4EB7-BC51-B3C1BC59FA59}" type="presParOf" srcId="{FC4E895A-5CB6-4776-9D34-BC12EF08CF61}" destId="{5A8679B6-7689-4D75-A7A5-C24CDE107484}" srcOrd="10" destOrd="0" presId="urn:microsoft.com/office/officeart/2005/8/layout/radial1"/>
    <dgm:cxn modelId="{9BA940FC-2CA8-45BE-998B-A8A59C69641E}" type="presParOf" srcId="{FC4E895A-5CB6-4776-9D34-BC12EF08CF61}" destId="{A5A442AC-CDA8-474B-92EE-3D632F0EC957}" srcOrd="11" destOrd="0" presId="urn:microsoft.com/office/officeart/2005/8/layout/radial1"/>
    <dgm:cxn modelId="{918C94AD-AE51-4393-B6A9-4027ADB0A08A}" type="presParOf" srcId="{A5A442AC-CDA8-474B-92EE-3D632F0EC957}" destId="{B6C2774B-CEC3-4885-8925-9AD4E72E39CE}" srcOrd="0" destOrd="0" presId="urn:microsoft.com/office/officeart/2005/8/layout/radial1"/>
    <dgm:cxn modelId="{17CB30BF-D0CE-4302-A0A4-76ED3660E8DF}" type="presParOf" srcId="{FC4E895A-5CB6-4776-9D34-BC12EF08CF61}" destId="{D418F6EB-147F-4047-B751-E8166DE58772}" srcOrd="12" destOrd="0" presId="urn:microsoft.com/office/officeart/2005/8/layout/radial1"/>
    <dgm:cxn modelId="{E5415B04-A4BD-4869-966D-E1D6CBCA72D6}" type="presParOf" srcId="{FC4E895A-5CB6-4776-9D34-BC12EF08CF61}" destId="{E5D811FC-7971-4430-8A28-1798A91448B2}" srcOrd="13" destOrd="0" presId="urn:microsoft.com/office/officeart/2005/8/layout/radial1"/>
    <dgm:cxn modelId="{AD0B9EA3-77E1-4042-B701-439A0A579106}" type="presParOf" srcId="{E5D811FC-7971-4430-8A28-1798A91448B2}" destId="{DF6EDE72-0B1B-4A13-B586-C939D94F44B0}" srcOrd="0" destOrd="0" presId="urn:microsoft.com/office/officeart/2005/8/layout/radial1"/>
    <dgm:cxn modelId="{5461E557-5CB5-4C34-881F-236DF367A0A9}" type="presParOf" srcId="{FC4E895A-5CB6-4776-9D34-BC12EF08CF61}" destId="{B73BB58B-01B7-42F4-9905-9F1B2B2B2E86}" srcOrd="14" destOrd="0" presId="urn:microsoft.com/office/officeart/2005/8/layout/radial1"/>
    <dgm:cxn modelId="{5C65691C-F3EA-4C44-9EFC-84F33E86F831}" type="presParOf" srcId="{FC4E895A-5CB6-4776-9D34-BC12EF08CF61}" destId="{BC211171-4868-4B1B-8C84-7AFE7DA92B72}" srcOrd="15" destOrd="0" presId="urn:microsoft.com/office/officeart/2005/8/layout/radial1"/>
    <dgm:cxn modelId="{0261830A-F9C7-4253-886B-E1FBEACE02B6}" type="presParOf" srcId="{BC211171-4868-4B1B-8C84-7AFE7DA92B72}" destId="{5514A104-9BD3-4559-9BDA-E17D63A5FAED}" srcOrd="0" destOrd="0" presId="urn:microsoft.com/office/officeart/2005/8/layout/radial1"/>
    <dgm:cxn modelId="{472ABE61-D182-47E2-AF5A-F360798EB108}" type="presParOf" srcId="{FC4E895A-5CB6-4776-9D34-BC12EF08CF61}" destId="{9779251D-D94F-458D-8625-FA8430489ABD}" srcOrd="16" destOrd="0" presId="urn:microsoft.com/office/officeart/2005/8/layout/radial1"/>
    <dgm:cxn modelId="{70E172FF-5BFD-4DA0-B3A9-6DCB2832E01F}" type="presParOf" srcId="{FC4E895A-5CB6-4776-9D34-BC12EF08CF61}" destId="{38A04AD7-3C30-42FD-9169-981E636C19E5}" srcOrd="17" destOrd="0" presId="urn:microsoft.com/office/officeart/2005/8/layout/radial1"/>
    <dgm:cxn modelId="{B870309A-6E31-4456-8886-822D80CB3D0D}" type="presParOf" srcId="{38A04AD7-3C30-42FD-9169-981E636C19E5}" destId="{ACABAC21-A12D-4CBC-B952-3A73C95768F1}" srcOrd="0" destOrd="0" presId="urn:microsoft.com/office/officeart/2005/8/layout/radial1"/>
    <dgm:cxn modelId="{75BF021B-57B2-4CBF-8CCC-D9B7BEEA36BD}" type="presParOf" srcId="{FC4E895A-5CB6-4776-9D34-BC12EF08CF61}" destId="{21AB2C71-7445-44F1-88DA-8920B87614F7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0C736-319D-4155-B3CC-DB160B1B3EE1}">
      <dsp:nvSpPr>
        <dsp:cNvPr id="0" name=""/>
        <dsp:cNvSpPr/>
      </dsp:nvSpPr>
      <dsp:spPr>
        <a:xfrm rot="16200000">
          <a:off x="-145390" y="149288"/>
          <a:ext cx="4048539" cy="3749961"/>
        </a:xfrm>
        <a:prstGeom prst="flowChartManualOperation">
          <a:avLst/>
        </a:prstGeom>
        <a:gradFill rotWithShape="0">
          <a:gsLst>
            <a:gs pos="28000">
              <a:schemeClr val="accent2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Calibri" panose="020F0502020204030204" pitchFamily="34" charset="0"/>
            </a:rPr>
            <a:t>Субсидии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 panose="020F0502020204030204" pitchFamily="34" charset="0"/>
            </a:rPr>
            <a:t>межбюджетные трансферты, предоставляемые в целях </a:t>
          </a:r>
          <a:r>
            <a:rPr lang="ru-RU" sz="1300" kern="1200" dirty="0" err="1" smtClean="0">
              <a:latin typeface="Calibri" panose="020F0502020204030204" pitchFamily="34" charset="0"/>
            </a:rPr>
            <a:t>софинансирования</a:t>
          </a:r>
          <a:r>
            <a:rPr lang="ru-RU" sz="1300" kern="1200" dirty="0" smtClean="0">
              <a:latin typeface="Calibri" panose="020F0502020204030204" pitchFamily="34" charset="0"/>
            </a:rPr>
            <a:t> расходных обязательств, возникающих при выполнении полномочий органов государственной власти субъектов РФ по предметам ведения субъектов РФ и предметам совместного ведения РФ и субъектов РФ, и расходных обязательств по выполнению полномочий органов местного самоуправления по вопросам местного значения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anose="020F0502020204030204" pitchFamily="34" charset="0"/>
            </a:rPr>
            <a:t>366 916 </a:t>
          </a:r>
          <a:r>
            <a:rPr lang="ru-RU" sz="2800" b="1" kern="1200" dirty="0" err="1" smtClean="0">
              <a:latin typeface="Calibri" panose="020F0502020204030204" pitchFamily="34" charset="0"/>
            </a:rPr>
            <a:t>тыс.руб</a:t>
          </a:r>
          <a:r>
            <a:rPr lang="ru-RU" sz="2800" b="1" kern="1200" dirty="0" smtClean="0">
              <a:latin typeface="Calibri" panose="020F0502020204030204" pitchFamily="34" charset="0"/>
            </a:rPr>
            <a:t>.</a:t>
          </a:r>
          <a:endParaRPr lang="ru-RU" sz="2800" b="1" kern="1200" dirty="0">
            <a:latin typeface="Calibri" panose="020F0502020204030204" pitchFamily="34" charset="0"/>
          </a:endParaRPr>
        </a:p>
      </dsp:txBody>
      <dsp:txXfrm rot="5400000">
        <a:off x="3899" y="809707"/>
        <a:ext cx="3749961" cy="2429123"/>
      </dsp:txXfrm>
    </dsp:sp>
    <dsp:sp modelId="{18EB1483-3729-428B-9B16-664868120BEA}">
      <dsp:nvSpPr>
        <dsp:cNvPr id="0" name=""/>
        <dsp:cNvSpPr/>
      </dsp:nvSpPr>
      <dsp:spPr>
        <a:xfrm rot="16200000">
          <a:off x="3889715" y="149288"/>
          <a:ext cx="4048539" cy="3749961"/>
        </a:xfrm>
        <a:prstGeom prst="flowChartManualOperation">
          <a:avLst/>
        </a:prstGeom>
        <a:gradFill rotWithShape="0">
          <a:gsLst>
            <a:gs pos="28000">
              <a:schemeClr val="accent3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Calibri" panose="020F0502020204030204" pitchFamily="34" charset="0"/>
            </a:rPr>
            <a:t>Субвенции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Calibri" panose="020F0502020204030204" pitchFamily="34" charset="0"/>
            </a:rPr>
            <a:t>межбюджетные трансферты, предоставляемые бюджетам субъектов Российской Федерации в целях финансового обеспечения расходных обязательств субъектов РФ и (или) муниципальных образований, возникающих при выполнении полномочий РФ, переданных для осуществления органам государственной власти субъектов РФ и (или) органам местного самоуправления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anose="020F0502020204030204" pitchFamily="34" charset="0"/>
            </a:rPr>
            <a:t>266 450 </a:t>
          </a:r>
          <a:r>
            <a:rPr lang="ru-RU" sz="2800" b="1" kern="1200" dirty="0" err="1" smtClean="0">
              <a:latin typeface="Calibri" panose="020F0502020204030204" pitchFamily="34" charset="0"/>
            </a:rPr>
            <a:t>тыс.руб</a:t>
          </a:r>
          <a:r>
            <a:rPr lang="ru-RU" sz="2800" b="1" kern="1200" dirty="0" smtClean="0">
              <a:latin typeface="Calibri" panose="020F0502020204030204" pitchFamily="34" charset="0"/>
            </a:rPr>
            <a:t>.</a:t>
          </a:r>
          <a:endParaRPr lang="ru-RU" sz="2800" b="1" kern="1200" dirty="0">
            <a:latin typeface="Calibri" panose="020F0502020204030204" pitchFamily="34" charset="0"/>
          </a:endParaRPr>
        </a:p>
      </dsp:txBody>
      <dsp:txXfrm rot="5400000">
        <a:off x="4039004" y="809707"/>
        <a:ext cx="3749961" cy="24291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72531-8C33-499F-A8B8-1F76FA72B8E1}">
      <dsp:nvSpPr>
        <dsp:cNvPr id="0" name=""/>
        <dsp:cNvSpPr/>
      </dsp:nvSpPr>
      <dsp:spPr>
        <a:xfrm>
          <a:off x="3059844" y="1944227"/>
          <a:ext cx="3129317" cy="1793355"/>
        </a:xfrm>
        <a:prstGeom prst="ellipse">
          <a:avLst/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Всего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1029520 </a:t>
          </a:r>
          <a:r>
            <a:rPr lang="ru-RU" sz="2800" b="1" kern="1200" dirty="0" smtClean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2800" b="1" kern="1200" dirty="0"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518122" y="2206858"/>
        <a:ext cx="2212761" cy="1268093"/>
      </dsp:txXfrm>
    </dsp:sp>
    <dsp:sp modelId="{2CB797D3-131D-4B40-8D1C-3C0BCCD4E26A}">
      <dsp:nvSpPr>
        <dsp:cNvPr id="0" name=""/>
        <dsp:cNvSpPr/>
      </dsp:nvSpPr>
      <dsp:spPr>
        <a:xfrm rot="13307117">
          <a:off x="2921322" y="1746762"/>
          <a:ext cx="98363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98363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3388549" y="1733791"/>
        <a:ext cx="49181" cy="49181"/>
      </dsp:txXfrm>
    </dsp:sp>
    <dsp:sp modelId="{9F81A141-1B04-4A03-B238-37F7A90993F2}">
      <dsp:nvSpPr>
        <dsp:cNvPr id="0" name=""/>
        <dsp:cNvSpPr/>
      </dsp:nvSpPr>
      <dsp:spPr>
        <a:xfrm>
          <a:off x="1547670" y="5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Общегосу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-дарственные вопросы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85094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6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799137" y="251472"/>
        <a:ext cx="1214191" cy="1214191"/>
      </dsp:txXfrm>
    </dsp:sp>
    <dsp:sp modelId="{09F81971-61A1-4CB0-8EEA-38BD69D84A68}">
      <dsp:nvSpPr>
        <dsp:cNvPr id="0" name=""/>
        <dsp:cNvSpPr/>
      </dsp:nvSpPr>
      <dsp:spPr>
        <a:xfrm rot="11270506">
          <a:off x="2084133" y="2549914"/>
          <a:ext cx="1023814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023814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2570445" y="2535938"/>
        <a:ext cx="51190" cy="51190"/>
      </dsp:txXfrm>
    </dsp:sp>
    <dsp:sp modelId="{B4689F4D-C616-4B5A-AB08-969AFEC6F29C}">
      <dsp:nvSpPr>
        <dsp:cNvPr id="0" name=""/>
        <dsp:cNvSpPr/>
      </dsp:nvSpPr>
      <dsp:spPr>
        <a:xfrm>
          <a:off x="323538" y="1512173"/>
          <a:ext cx="1774230" cy="1717113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 оборона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0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  <a:endParaRPr lang="ru-RU" sz="16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83368" y="1763638"/>
        <a:ext cx="1254570" cy="1214183"/>
      </dsp:txXfrm>
    </dsp:sp>
    <dsp:sp modelId="{D23AFAD6-9784-476C-B26A-F6CCAEF2A753}">
      <dsp:nvSpPr>
        <dsp:cNvPr id="0" name=""/>
        <dsp:cNvSpPr/>
      </dsp:nvSpPr>
      <dsp:spPr>
        <a:xfrm rot="18942520">
          <a:off x="5307607" y="1787312"/>
          <a:ext cx="76993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76993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673327" y="1779683"/>
        <a:ext cx="38496" cy="38496"/>
      </dsp:txXfrm>
    </dsp:sp>
    <dsp:sp modelId="{30E7B6AA-B589-42F5-B263-2F67E7BFE06E}">
      <dsp:nvSpPr>
        <dsp:cNvPr id="0" name=""/>
        <dsp:cNvSpPr/>
      </dsp:nvSpPr>
      <dsp:spPr>
        <a:xfrm>
          <a:off x="5724130" y="72002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Жилищно-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коммуналь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ное</a:t>
          </a:r>
          <a:r>
            <a:rPr lang="ru-RU" sz="1200" b="1" kern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хозяйство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1915 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975597" y="323469"/>
        <a:ext cx="1214191" cy="1214191"/>
      </dsp:txXfrm>
    </dsp:sp>
    <dsp:sp modelId="{6CE479B8-58DF-48DD-AC0B-D0C5FC6877CB}">
      <dsp:nvSpPr>
        <dsp:cNvPr id="0" name=""/>
        <dsp:cNvSpPr/>
      </dsp:nvSpPr>
      <dsp:spPr>
        <a:xfrm rot="20929772">
          <a:off x="6096188" y="2459293"/>
          <a:ext cx="803955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803955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478067" y="2450814"/>
        <a:ext cx="40197" cy="40197"/>
      </dsp:txXfrm>
    </dsp:sp>
    <dsp:sp modelId="{A6529843-AF44-44C9-93DF-E3B0991FDD04}">
      <dsp:nvSpPr>
        <dsp:cNvPr id="0" name=""/>
        <dsp:cNvSpPr/>
      </dsp:nvSpPr>
      <dsp:spPr>
        <a:xfrm>
          <a:off x="6876263" y="1368148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Прочие расходы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48929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</a:t>
          </a:r>
          <a:r>
            <a:rPr lang="ru-RU" sz="1200" kern="1200" dirty="0" smtClean="0">
              <a:effectLst/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7127730" y="1619615"/>
        <a:ext cx="1214191" cy="1214191"/>
      </dsp:txXfrm>
    </dsp:sp>
    <dsp:sp modelId="{1BB1C879-ADD1-46CE-9D67-364F5ECE1CD3}">
      <dsp:nvSpPr>
        <dsp:cNvPr id="0" name=""/>
        <dsp:cNvSpPr/>
      </dsp:nvSpPr>
      <dsp:spPr>
        <a:xfrm rot="1548499">
          <a:off x="5776999" y="3596549"/>
          <a:ext cx="868154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868154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89373" y="3586465"/>
        <a:ext cx="43407" cy="43407"/>
      </dsp:txXfrm>
    </dsp:sp>
    <dsp:sp modelId="{5A8679B6-7689-4D75-A7A5-C24CDE107484}">
      <dsp:nvSpPr>
        <dsp:cNvPr id="0" name=""/>
        <dsp:cNvSpPr/>
      </dsp:nvSpPr>
      <dsp:spPr>
        <a:xfrm>
          <a:off x="6516220" y="3312373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Физическая культура и спорт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60540 тыс. рублей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6767687" y="3563840"/>
        <a:ext cx="1214191" cy="1214191"/>
      </dsp:txXfrm>
    </dsp:sp>
    <dsp:sp modelId="{A5A442AC-CDA8-474B-92EE-3D632F0EC957}">
      <dsp:nvSpPr>
        <dsp:cNvPr id="0" name=""/>
        <dsp:cNvSpPr/>
      </dsp:nvSpPr>
      <dsp:spPr>
        <a:xfrm rot="4013992">
          <a:off x="4920387" y="3814821"/>
          <a:ext cx="248969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248969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38648" y="3820217"/>
        <a:ext cx="12448" cy="12448"/>
      </dsp:txXfrm>
    </dsp:sp>
    <dsp:sp modelId="{D418F6EB-147F-4047-B751-E8166DE58772}">
      <dsp:nvSpPr>
        <dsp:cNvPr id="0" name=""/>
        <dsp:cNvSpPr/>
      </dsp:nvSpPr>
      <dsp:spPr>
        <a:xfrm>
          <a:off x="4571998" y="3872106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Культура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133625 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823465" y="4123573"/>
        <a:ext cx="1214191" cy="1214191"/>
      </dsp:txXfrm>
    </dsp:sp>
    <dsp:sp modelId="{E5D811FC-7971-4430-8A28-1798A91448B2}">
      <dsp:nvSpPr>
        <dsp:cNvPr id="0" name=""/>
        <dsp:cNvSpPr/>
      </dsp:nvSpPr>
      <dsp:spPr>
        <a:xfrm rot="7242950">
          <a:off x="3854105" y="3829525"/>
          <a:ext cx="35224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35224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021423" y="3832339"/>
        <a:ext cx="17612" cy="17612"/>
      </dsp:txXfrm>
    </dsp:sp>
    <dsp:sp modelId="{B73BB58B-01B7-42F4-9905-9F1B2B2B2E86}">
      <dsp:nvSpPr>
        <dsp:cNvPr id="0" name=""/>
        <dsp:cNvSpPr/>
      </dsp:nvSpPr>
      <dsp:spPr>
        <a:xfrm>
          <a:off x="2643169" y="3872114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650917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894636" y="4123581"/>
        <a:ext cx="1214191" cy="1214191"/>
      </dsp:txXfrm>
    </dsp:sp>
    <dsp:sp modelId="{BC211171-4868-4B1B-8C84-7AFE7DA92B72}">
      <dsp:nvSpPr>
        <dsp:cNvPr id="0" name=""/>
        <dsp:cNvSpPr/>
      </dsp:nvSpPr>
      <dsp:spPr>
        <a:xfrm rot="9365723">
          <a:off x="2384349" y="3590077"/>
          <a:ext cx="1047401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1047401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2881865" y="3575512"/>
        <a:ext cx="52370" cy="52370"/>
      </dsp:txXfrm>
    </dsp:sp>
    <dsp:sp modelId="{9779251D-D94F-458D-8625-FA8430489ABD}">
      <dsp:nvSpPr>
        <dsp:cNvPr id="0" name=""/>
        <dsp:cNvSpPr/>
      </dsp:nvSpPr>
      <dsp:spPr>
        <a:xfrm>
          <a:off x="785793" y="3303249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Социальная политика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30573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2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037260" y="3554716"/>
        <a:ext cx="1214191" cy="1214191"/>
      </dsp:txXfrm>
    </dsp:sp>
    <dsp:sp modelId="{38A04AD7-3C30-42FD-9169-981E636C19E5}">
      <dsp:nvSpPr>
        <dsp:cNvPr id="0" name=""/>
        <dsp:cNvSpPr/>
      </dsp:nvSpPr>
      <dsp:spPr>
        <a:xfrm rot="16099384">
          <a:off x="4481079" y="1818938"/>
          <a:ext cx="227687" cy="23239"/>
        </a:xfrm>
        <a:custGeom>
          <a:avLst/>
          <a:gdLst/>
          <a:ahLst/>
          <a:cxnLst/>
          <a:rect l="0" t="0" r="0" b="0"/>
          <a:pathLst>
            <a:path>
              <a:moveTo>
                <a:pt x="0" y="11619"/>
              </a:moveTo>
              <a:lnTo>
                <a:pt x="227687" y="11619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4589231" y="1824866"/>
        <a:ext cx="11384" cy="11384"/>
      </dsp:txXfrm>
    </dsp:sp>
    <dsp:sp modelId="{21AB2C71-7445-44F1-88DA-8920B87614F7}">
      <dsp:nvSpPr>
        <dsp:cNvPr id="0" name=""/>
        <dsp:cNvSpPr/>
      </dsp:nvSpPr>
      <dsp:spPr>
        <a:xfrm>
          <a:off x="3707904" y="5"/>
          <a:ext cx="1717125" cy="1717125"/>
        </a:xfrm>
        <a:prstGeom prst="ellipse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Националь-</a:t>
          </a:r>
          <a:r>
            <a:rPr lang="ru-RU" sz="1600" b="1" kern="1200" dirty="0" err="1" smtClean="0">
              <a:effectLst/>
              <a:latin typeface="Times New Roman" pitchFamily="18" charset="0"/>
              <a:cs typeface="Times New Roman" pitchFamily="18" charset="0"/>
            </a:rPr>
            <a:t>ная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 экономика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17927 </a:t>
          </a:r>
          <a:r>
            <a:rPr lang="ru-RU" sz="1600" b="1" kern="1200" dirty="0" smtClean="0">
              <a:effectLst/>
              <a:latin typeface="Times New Roman" pitchFamily="18" charset="0"/>
              <a:cs typeface="Times New Roman" pitchFamily="18" charset="0"/>
            </a:rPr>
            <a:t>тыс. рублей </a:t>
          </a:r>
          <a:endParaRPr lang="ru-RU" sz="1200" b="1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959371" y="251472"/>
        <a:ext cx="1214191" cy="1214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0.24593</cdr:x>
      <cdr:y>0.25935</cdr:y>
    </cdr:from>
    <cdr:to>
      <cdr:x>0.7479</cdr:x>
      <cdr:y>0.49757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15022" y="1137165"/>
          <a:ext cx="2275878" cy="1044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Arial Cyr" panose="020B0604020202020204" pitchFamily="34" charset="0"/>
              <a:cs typeface="Arial Cyr" panose="020B0604020202020204" pitchFamily="34" charset="0"/>
            </a:rPr>
            <a:t>  1 %</a:t>
          </a:r>
          <a:endParaRPr lang="ru-RU" sz="2000" b="1" dirty="0">
            <a:latin typeface="Arial Cyr" panose="020B0604020202020204" pitchFamily="34" charset="0"/>
            <a:cs typeface="Arial Cyr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0.0098</cdr:x>
      <cdr:y>0.01034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0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9pPr>
        </a:lstStyle>
        <a:p xmlns:a="http://schemas.openxmlformats.org/drawingml/2006/main">
          <a:pPr fontAlgn="auto">
            <a:spcBef>
              <a:spcPts val="0"/>
            </a:spcBef>
            <a:spcAft>
              <a:spcPts val="0"/>
            </a:spcAft>
            <a:defRPr/>
          </a:pPr>
          <a:endParaRPr lang="ru-RU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955C3-4688-4E02-8544-99565EBF4E25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F32E8-4B16-45C1-871C-B30A39AD46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95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6FD2E-6D76-4A3B-8D93-DCBD3082DA7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583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F32E8-4B16-45C1-871C-B30A39AD460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601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DDB68-DC08-44B6-A706-8C98C2F3225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878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4000"/>
                <a:satMod val="160000"/>
                <a:lumMod val="160000"/>
              </a:schemeClr>
            </a:gs>
            <a:gs pos="42000">
              <a:schemeClr val="bg1">
                <a:tint val="94000"/>
                <a:shade val="94000"/>
                <a:satMod val="160000"/>
                <a:lumMod val="130000"/>
              </a:schemeClr>
            </a:gs>
            <a:gs pos="100000">
              <a:schemeClr val="bg1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8"/>
          <p:cNvSpPr txBox="1">
            <a:spLocks/>
          </p:cNvSpPr>
          <p:nvPr/>
        </p:nvSpPr>
        <p:spPr>
          <a:xfrm>
            <a:off x="1167453" y="4069836"/>
            <a:ext cx="6716915" cy="2476105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6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</a:t>
            </a:r>
            <a:r>
              <a:rPr lang="ru-RU" sz="36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(проект)</a:t>
            </a:r>
            <a:endParaRPr lang="ru-RU" sz="3600" dirty="0" smtClean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Муслюмовский муниципальный район</a:t>
            </a:r>
          </a:p>
          <a:p>
            <a:pPr marL="0" indent="0" algn="ctr">
              <a:buNone/>
            </a:pPr>
            <a:r>
              <a:rPr lang="ru-RU" sz="20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Татарстан</a:t>
            </a:r>
            <a:endParaRPr lang="ru-RU" sz="200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ru-RU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ru-RU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453" y="836712"/>
            <a:ext cx="705678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30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1129171" y="26505"/>
            <a:ext cx="68856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</a:p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Муслюмовского муниципального района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8849" y="980612"/>
            <a:ext cx="3953994" cy="610851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Наименование раздела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61817" y="980612"/>
            <a:ext cx="1331671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2026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39587" y="980612"/>
            <a:ext cx="1309337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20276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4399" y="2859552"/>
            <a:ext cx="3953994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Национальная экономика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57367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18419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34770" y="2859552"/>
            <a:ext cx="1309337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19078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4399" y="3248045"/>
            <a:ext cx="3953994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Жилищно-коммунальное хозяйство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57367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1915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634770" y="3248045"/>
            <a:ext cx="1309337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1915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9215" y="3973418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Образование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62183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699496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639587" y="3973418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750472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8018" y="4377636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Культура, кинематография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60986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141585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84399" y="2450835"/>
            <a:ext cx="3953994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Национальная безопасность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57367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5612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34770" y="2450835"/>
            <a:ext cx="1309337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Calibri" panose="020F0502020204030204" pitchFamily="34" charset="0"/>
              </a:rPr>
              <a:t>6</a:t>
            </a:r>
            <a:r>
              <a:rPr lang="ru-RU" dirty="0" smtClean="0">
                <a:latin typeface="Calibri" panose="020F0502020204030204" pitchFamily="34" charset="0"/>
              </a:rPr>
              <a:t>105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86374" y="1652454"/>
            <a:ext cx="3953994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Общегосударственные вопросы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59341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86478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636745" y="1652454"/>
            <a:ext cx="1309337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88999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84399" y="2047059"/>
            <a:ext cx="3953994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Национальная оборона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43983" y="2029591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34770" y="2047059"/>
            <a:ext cx="1309337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638390" y="4377636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149989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88018" y="6358373"/>
            <a:ext cx="3953994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latin typeface="Calibri" panose="020F0502020204030204" pitchFamily="34" charset="0"/>
              </a:rPr>
              <a:t>Итого расходов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260986" y="6358373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1093615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39586" y="6358374"/>
            <a:ext cx="1309337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1162581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84399" y="3611661"/>
            <a:ext cx="3953994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Охрана окружающей среды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257367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634770" y="3611661"/>
            <a:ext cx="1309337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88018" y="4770309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Здравоохранение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60986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371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638390" y="4770309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383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88018" y="5167325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Социальная политика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260986" y="5167325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31589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638390" y="5167325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32710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89215" y="5564341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Физическая культура и спорт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262183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65189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639587" y="5564341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70194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93743" y="980612"/>
            <a:ext cx="1331322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188943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17927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188943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1915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193760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650917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192562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133625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188943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5162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190918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85094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188943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34875" y="6355608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1029520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188943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4192562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361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192562" y="5167325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30573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193760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60540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571164" y="980612"/>
            <a:ext cx="639905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Доля, %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5566546" y="2859552"/>
            <a:ext cx="640073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1,8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566546" y="3248045"/>
            <a:ext cx="640073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0,2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5571362" y="3973418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63,2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570165" y="4377636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13,0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566546" y="2450835"/>
            <a:ext cx="640073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568520" y="1652454"/>
            <a:ext cx="640073" cy="343967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8,3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518836" y="2011554"/>
            <a:ext cx="687783" cy="35765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570165" y="6358373"/>
            <a:ext cx="640073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100</a:t>
            </a:r>
            <a:endParaRPr lang="ru-RU" sz="16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5566546" y="3611661"/>
            <a:ext cx="640073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5570165" y="4770309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5570165" y="5167325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3,0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571362" y="5564341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5,9</a:t>
            </a:r>
            <a:endParaRPr lang="ru-RU" sz="1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3164897" y="1483157"/>
            <a:ext cx="2928938" cy="10969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6000" rIns="12600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650 917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. руб. </a:t>
            </a:r>
          </a:p>
          <a:p>
            <a:pPr algn="ctr"/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50825" y="3429000"/>
            <a:ext cx="2160588" cy="2376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Дошкольное образование 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121166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2484438" y="3452813"/>
            <a:ext cx="2232025" cy="2352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и дополнительное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–    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507678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6875463" y="3435350"/>
            <a:ext cx="2038350" cy="2370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Другие вопросы в области образования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7987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 rot="7994511">
            <a:off x="971551" y="1958975"/>
            <a:ext cx="1611312" cy="814387"/>
          </a:xfrm>
          <a:prstGeom prst="curvedUpArrow">
            <a:avLst>
              <a:gd name="adj1" fmla="val 34020"/>
              <a:gd name="adj2" fmla="val 72730"/>
              <a:gd name="adj3" fmla="val 7400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 rot="2313247">
            <a:off x="6543675" y="1885950"/>
            <a:ext cx="1725613" cy="742950"/>
          </a:xfrm>
          <a:prstGeom prst="curvedDownArrow">
            <a:avLst>
              <a:gd name="adj1" fmla="val 49206"/>
              <a:gd name="adj2" fmla="val 98670"/>
              <a:gd name="adj3" fmla="val 8341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>
            <a:off x="4935538" y="2852738"/>
            <a:ext cx="708025" cy="492125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514725" y="2859088"/>
            <a:ext cx="706438" cy="492125"/>
          </a:xfrm>
          <a:prstGeom prst="downArrow">
            <a:avLst>
              <a:gd name="adj1" fmla="val 50000"/>
              <a:gd name="adj2" fmla="val 28472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787900" y="3429000"/>
            <a:ext cx="2016125" cy="2376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Молодежная политика и оздоровление детей –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14086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2AEDA-BFE6-45A9-B4BE-4F541FDCA4C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548680"/>
            <a:ext cx="6160169" cy="951508"/>
          </a:xfrm>
        </p:spPr>
        <p:txBody>
          <a:bodyPr>
            <a:noAutofit/>
          </a:bodyPr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b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отрасли Образование на 2025 год</a:t>
            </a:r>
          </a:p>
        </p:txBody>
      </p:sp>
    </p:spTree>
    <p:extLst>
      <p:ext uri="{BB962C8B-B14F-4D97-AF65-F5344CB8AC3E}">
        <p14:creationId xmlns:p14="http://schemas.microsoft.com/office/powerpoint/2010/main" val="403209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nimBg="1"/>
      <p:bldP spid="50183" grpId="0" animBg="1"/>
      <p:bldP spid="50184" grpId="0" animBg="1"/>
      <p:bldP spid="50185" grpId="0" animBg="1"/>
      <p:bldP spid="50186" grpId="0" animBg="1"/>
      <p:bldP spid="50187" grpId="0" animBg="1"/>
      <p:bldP spid="50188" grpId="0" animBg="1"/>
      <p:bldP spid="13" grpId="0" animBg="1"/>
      <p:bldP spid="14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93433596"/>
              </p:ext>
            </p:extLst>
          </p:nvPr>
        </p:nvGraphicFramePr>
        <p:xfrm>
          <a:off x="107504" y="1847150"/>
          <a:ext cx="4248471" cy="4534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Штриховая стрелка вправо 6"/>
          <p:cNvSpPr/>
          <p:nvPr/>
        </p:nvSpPr>
        <p:spPr>
          <a:xfrm rot="5400000">
            <a:off x="984089" y="981309"/>
            <a:ext cx="1415180" cy="2808311"/>
          </a:xfrm>
          <a:prstGeom prst="stripedRightArrow">
            <a:avLst>
              <a:gd name="adj1" fmla="val 50000"/>
              <a:gd name="adj2" fmla="val 5685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133625 тыс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259632" y="3078886"/>
            <a:ext cx="1044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12%</a:t>
            </a:r>
            <a:endParaRPr 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96150" y="1477819"/>
            <a:ext cx="1596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40684" y="1972885"/>
            <a:ext cx="3155467" cy="8251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музея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39952" y="2996953"/>
            <a:ext cx="3156198" cy="97144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библиотек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39952" y="4005065"/>
            <a:ext cx="3156198" cy="10081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altLang="ru-RU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деятельности 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учреждений культуры</a:t>
            </a:r>
            <a:endParaRPr lang="ru-RU" alt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458075" y="1972886"/>
            <a:ext cx="1434405" cy="8251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2926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448549" y="2996953"/>
            <a:ext cx="1443931" cy="97144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24813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412721" y="4005065"/>
            <a:ext cx="1479759" cy="10081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105887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1" name="Заголовок 2"/>
          <p:cNvSpPr txBox="1">
            <a:spLocks/>
          </p:cNvSpPr>
          <p:nvPr/>
        </p:nvSpPr>
        <p:spPr>
          <a:xfrm>
            <a:off x="107505" y="764704"/>
            <a:ext cx="9036064" cy="761271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dirty="0" smtClean="0">
                <a:effectLst/>
              </a:rPr>
              <a:t>Р</a:t>
            </a:r>
            <a:endParaRPr lang="ru-RU" sz="2800" b="1" dirty="0">
              <a:effectLst/>
            </a:endParaRPr>
          </a:p>
        </p:txBody>
      </p:sp>
      <p:sp>
        <p:nvSpPr>
          <p:cNvPr id="28" name="Заголовок 2"/>
          <p:cNvSpPr txBox="1">
            <a:spLocks/>
          </p:cNvSpPr>
          <p:nvPr/>
        </p:nvSpPr>
        <p:spPr>
          <a:xfrm>
            <a:off x="251521" y="764704"/>
            <a:ext cx="8892048" cy="713115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dirty="0" smtClean="0">
                <a:effectLst/>
              </a:rPr>
              <a:t>Р</a:t>
            </a:r>
            <a:endParaRPr lang="ru-RU" sz="2800" b="1" dirty="0">
              <a:effectLst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764705"/>
            <a:ext cx="65440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Расходы бюджета по отрасли Культура на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2969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302328766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250404" y="692696"/>
            <a:ext cx="8892480" cy="432048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на 2025 год</a:t>
            </a:r>
            <a:endParaRPr lang="ru-RU" sz="2800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2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шивка 1"/>
          <p:cNvSpPr/>
          <p:nvPr/>
        </p:nvSpPr>
        <p:spPr>
          <a:xfrm>
            <a:off x="1182860" y="1124744"/>
            <a:ext cx="6778280" cy="784676"/>
          </a:xfrm>
          <a:prstGeom prst="chevron">
            <a:avLst>
              <a:gd name="adj" fmla="val 72261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сбалансированности и устойчивости всех уровней бюджетов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ашивка 2"/>
          <p:cNvSpPr/>
          <p:nvPr/>
        </p:nvSpPr>
        <p:spPr>
          <a:xfrm>
            <a:off x="1116061" y="2418996"/>
            <a:ext cx="6778280" cy="549275"/>
          </a:xfrm>
          <a:prstGeom prst="chevron">
            <a:avLst>
              <a:gd name="adj" fmla="val 88603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эффективности бюджетных расходов</a:t>
            </a:r>
            <a:endParaRPr lang="ru-RU" sz="20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1202559" y="3501008"/>
            <a:ext cx="6778280" cy="636587"/>
          </a:xfrm>
          <a:prstGeom prst="chevron">
            <a:avLst>
              <a:gd name="adj" fmla="val 70818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трансформация</a:t>
            </a:r>
            <a:endParaRPr lang="ru-RU" sz="2400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1116061" y="4581128"/>
            <a:ext cx="6778280" cy="812800"/>
          </a:xfrm>
          <a:prstGeom prst="chevron">
            <a:avLst>
              <a:gd name="adj" fmla="val 54891"/>
            </a:avLst>
          </a:prstGeom>
          <a:solidFill>
            <a:srgbClr val="00B05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выявлению резервов увеличения доходной базы бюджетов</a:t>
            </a:r>
            <a:endParaRPr lang="ru-RU" sz="2000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72" name="TextBox 21"/>
          <p:cNvSpPr txBox="1">
            <a:spLocks noChangeArrowheads="1"/>
          </p:cNvSpPr>
          <p:nvPr/>
        </p:nvSpPr>
        <p:spPr bwMode="auto">
          <a:xfrm>
            <a:off x="1360038" y="280850"/>
            <a:ext cx="64239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очередной </a:t>
            </a:r>
            <a:r>
              <a:rPr lang="ru-RU" sz="3600" b="1" dirty="0" smtClean="0">
                <a:solidFill>
                  <a:schemeClr val="tx2"/>
                </a:solidFill>
              </a:rPr>
              <a:t>2025 год 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29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21"/>
          <p:cNvSpPr txBox="1">
            <a:spLocks noChangeArrowheads="1"/>
          </p:cNvSpPr>
          <p:nvPr/>
        </p:nvSpPr>
        <p:spPr bwMode="auto">
          <a:xfrm>
            <a:off x="1714777" y="44483"/>
            <a:ext cx="57144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Основные направления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751733" y="2072944"/>
            <a:ext cx="4220818" cy="996812"/>
          </a:xfrm>
          <a:prstGeom prst="round2DiagRect">
            <a:avLst>
              <a:gd name="adj1" fmla="val 29962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Постоянное взаимодействие и совместная работа с администраторами доходов, обеспечение качественного прогнозирования и стабильного поступления доходов в местный бюджет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751733" y="3206006"/>
            <a:ext cx="4220818" cy="818315"/>
          </a:xfrm>
          <a:prstGeom prst="round2DiagRect">
            <a:avLst>
              <a:gd name="adj1" fmla="val 32451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Усиление ответственности главных администратора доходов бюджета в целях повышение уровня собираемости доходов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751733" y="4160569"/>
            <a:ext cx="4220818" cy="678764"/>
          </a:xfrm>
          <a:prstGeom prst="round2DiagRect">
            <a:avLst>
              <a:gd name="adj1" fmla="val 37687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Повышение платежной дисциплины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751733" y="4977233"/>
            <a:ext cx="4220818" cy="678764"/>
          </a:xfrm>
          <a:prstGeom prst="round2DiagRect">
            <a:avLst>
              <a:gd name="adj1" fmla="val 38933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Эффективное использование муниципального имущества 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730093" y="5793898"/>
            <a:ext cx="4220818" cy="829503"/>
          </a:xfrm>
          <a:prstGeom prst="round2DiagRect">
            <a:avLst>
              <a:gd name="adj1" fmla="val 41949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 prst="relaxedInset"/>
            <a:contourClr>
              <a:schemeClr val="accent1">
                <a:shade val="25000"/>
                <a:satMod val="18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Максимальное использование земель, находящихся в муниципальной собственности, и земель, собственность на которые не разграничена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19490" y="1988153"/>
            <a:ext cx="4200110" cy="1030803"/>
          </a:xfrm>
          <a:prstGeom prst="round2DiagRect">
            <a:avLst>
              <a:gd name="adj1" fmla="val 36915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Мониторинг налогоплательщиков, снизивших поступления НДФЛ, легализация «теневой» заработной платы, выявление «конвертных» выплат и иных схем ухода от уплаты НДФЛ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219490" y="3156856"/>
            <a:ext cx="4200110" cy="947142"/>
          </a:xfrm>
          <a:prstGeom prst="round2DiagRect">
            <a:avLst>
              <a:gd name="adj1" fmla="val 34856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Проведение работы по сокращению недоимки по налогам и сборам, а также задолженности по арендам платежам и административным штрафам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219490" y="4241899"/>
            <a:ext cx="4200110" cy="744935"/>
          </a:xfrm>
          <a:prstGeom prst="round2DiagRect">
            <a:avLst>
              <a:gd name="adj1" fmla="val 48689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Повышение роли программно-целевого планирования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219490" y="5124734"/>
            <a:ext cx="4200110" cy="744935"/>
          </a:xfrm>
          <a:prstGeom prst="round2DiagRect">
            <a:avLst>
              <a:gd name="adj1" fmla="val 45131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Оптимизация бюджетных расходов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19490" y="6007569"/>
            <a:ext cx="4200110" cy="744935"/>
          </a:xfrm>
          <a:prstGeom prst="round2DiagRect">
            <a:avLst>
              <a:gd name="adj1" fmla="val 39794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Calibri" pitchFamily="34" charset="0"/>
                <a:cs typeface="Arial" panose="020B0604020202020204" pitchFamily="34" charset="0"/>
              </a:rPr>
              <a:t>Повышение качества оказываемых государственных и муниципальных услуг</a:t>
            </a:r>
            <a:endParaRPr lang="ru-RU" sz="1400" dirty="0">
              <a:solidFill>
                <a:schemeClr val="tx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395536" y="813924"/>
            <a:ext cx="4176464" cy="582216"/>
          </a:xfrm>
          <a:prstGeom prst="parallelogram">
            <a:avLst>
              <a:gd name="adj" fmla="val 37365"/>
            </a:avLst>
          </a:prstGeom>
          <a:solidFill>
            <a:srgbClr val="4E67C8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2400" b="1" dirty="0">
                <a:solidFill>
                  <a:schemeClr val="bg1"/>
                </a:solidFill>
              </a:rPr>
              <a:t>н</a:t>
            </a:r>
            <a:r>
              <a:rPr lang="ru-RU" sz="2400" b="1" dirty="0" smtClean="0">
                <a:solidFill>
                  <a:schemeClr val="bg1"/>
                </a:solidFill>
              </a:rPr>
              <a:t>алоговой политики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5" name="TextBox 21"/>
          <p:cNvSpPr txBox="1">
            <a:spLocks noChangeArrowheads="1"/>
          </p:cNvSpPr>
          <p:nvPr/>
        </p:nvSpPr>
        <p:spPr bwMode="auto">
          <a:xfrm>
            <a:off x="4932039" y="892331"/>
            <a:ext cx="4106771" cy="577751"/>
          </a:xfrm>
          <a:prstGeom prst="parallelogram">
            <a:avLst>
              <a:gd name="adj" fmla="val 34159"/>
            </a:avLst>
          </a:prstGeom>
          <a:solidFill>
            <a:srgbClr val="4E67C8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chemeClr val="bg1"/>
                </a:solidFill>
              </a:rPr>
              <a:t>бюджетной политики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1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05708"/>
            <a:ext cx="7740352" cy="1296144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  <a:b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Муслюмовского муниципального района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2988318"/>
              </p:ext>
            </p:extLst>
          </p:nvPr>
        </p:nvGraphicFramePr>
        <p:xfrm>
          <a:off x="395536" y="1628801"/>
          <a:ext cx="8459853" cy="336193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496918600"/>
                    </a:ext>
                  </a:extLst>
                </a:gridCol>
                <a:gridCol w="1187045">
                  <a:extLst>
                    <a:ext uri="{9D8B030D-6E8A-4147-A177-3AD203B41FA5}">
                      <a16:colId xmlns:a16="http://schemas.microsoft.com/office/drawing/2014/main" val="4032757310"/>
                    </a:ext>
                  </a:extLst>
                </a:gridCol>
              </a:tblGrid>
              <a:tr h="435825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2025 год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2026 год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2027 год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825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всего,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т. ч.: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1029520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1093615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1162581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838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361847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390257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412764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4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10390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10248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10329</a:t>
                      </a:r>
                      <a:endParaRPr kumimoji="0" lang="ru-RU" sz="2000" b="0" i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</a:t>
                      </a:r>
                      <a:r>
                        <a:rPr lang="ru-RU" sz="2400" b="0" i="1" dirty="0">
                          <a:latin typeface="Times New Roman" pitchFamily="18" charset="0"/>
                          <a:cs typeface="Times New Roman" pitchFamily="18" charset="0"/>
                        </a:rPr>
                        <a:t>поступления</a:t>
                      </a:r>
                      <a:endParaRPr lang="ru-RU" sz="24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657283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693110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739488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825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всего, в т. ч.: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1029520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1093615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1162581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493"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 pitchFamily="18" charset="0"/>
                          <a:cs typeface="Times New Roman" pitchFamily="18" charset="0"/>
                        </a:rPr>
                        <a:t>Дефицит(-), </a:t>
                      </a:r>
                      <a:r>
                        <a:rPr lang="ru-RU" sz="2400" b="0" dirty="0" err="1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2400" b="0" dirty="0"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556" marR="3255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251520" y="5085184"/>
            <a:ext cx="8610127" cy="11521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sz="18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1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Сбалансированность бюджета по доходам и расходам </a:t>
            </a:r>
            <a:r>
              <a:rPr lang="ru-RU" sz="31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-основополагающее </a:t>
            </a:r>
            <a:r>
              <a:rPr lang="ru-RU" sz="3100" b="1" i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требование, предъявляемое к органам, составляющим и утверждающим бюджет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8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646925" y="26505"/>
            <a:ext cx="78501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</a:p>
          <a:p>
            <a:pPr algn="ctr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Муслюмовского муниципального района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8849" y="980612"/>
            <a:ext cx="3953994" cy="610851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Наименование раздела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61817" y="980612"/>
            <a:ext cx="1331671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2026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39587" y="980612"/>
            <a:ext cx="1309337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2027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4399" y="2859552"/>
            <a:ext cx="3953994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Акцизы на нефтепродукты</a:t>
            </a:r>
            <a:endParaRPr lang="ru-RU" dirty="0">
              <a:latin typeface="Calibri" panose="020F0502020204030204" pitchFamily="34" charset="0"/>
            </a:endParaRP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57367" y="2859552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16477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634770" y="2859552"/>
            <a:ext cx="1309337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17135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4399" y="3248045"/>
            <a:ext cx="3953994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Налоги </a:t>
            </a:r>
            <a:r>
              <a:rPr lang="ru-RU" dirty="0">
                <a:latin typeface="Calibri" panose="020F0502020204030204" pitchFamily="34" charset="0"/>
              </a:rPr>
              <a:t>на совокупный доход</a:t>
            </a: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57367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18320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634770" y="3248045"/>
            <a:ext cx="1309337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18839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4399" y="3973418"/>
            <a:ext cx="4009361" cy="339197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Неналоговые доходы, в том числе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62183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10248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639587" y="3973418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10329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8018" y="4377636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Доходы </a:t>
            </a:r>
            <a:r>
              <a:rPr lang="ru-RU" dirty="0">
                <a:latin typeface="Calibri" panose="020F0502020204030204" pitchFamily="34" charset="0"/>
              </a:rPr>
              <a:t>от использования имущества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60986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7254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84399" y="2450835"/>
            <a:ext cx="3953994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 </a:t>
            </a:r>
            <a:r>
              <a:rPr lang="ru-RU" dirty="0">
                <a:latin typeface="Calibri" panose="020F0502020204030204" pitchFamily="34" charset="0"/>
              </a:rPr>
              <a:t>на доходы физических лиц</a:t>
            </a: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257367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353818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34770" y="2450835"/>
            <a:ext cx="1309337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375148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86374" y="1652454"/>
            <a:ext cx="3953994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Налоговые и неналоговые доходы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59341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400505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636745" y="1652454"/>
            <a:ext cx="1309337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423093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84399" y="2047059"/>
            <a:ext cx="3953994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Налоговые доходы, в том числе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257367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390257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34770" y="2047059"/>
            <a:ext cx="1309337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412764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638390" y="4377636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7328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88018" y="6358373"/>
            <a:ext cx="3953994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i="1" dirty="0">
                <a:solidFill>
                  <a:schemeClr val="bg1"/>
                </a:solidFill>
                <a:latin typeface="Calibri" panose="020F0502020204030204" pitchFamily="34" charset="0"/>
              </a:rPr>
              <a:t>Итого </a:t>
            </a:r>
            <a:r>
              <a:rPr lang="ru-RU" sz="2000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доходов</a:t>
            </a:r>
            <a:endParaRPr lang="ru-RU" sz="20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260986" y="6358373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1093615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39586" y="6358374"/>
            <a:ext cx="1309337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1162581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84399" y="3611661"/>
            <a:ext cx="3953994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Прочие налоги</a:t>
            </a:r>
            <a:endParaRPr lang="ru-RU" dirty="0">
              <a:latin typeface="Calibri" panose="020F0502020204030204" pitchFamily="34" charset="0"/>
            </a:endParaRP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257367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1642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634770" y="3611661"/>
            <a:ext cx="1309337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1642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88018" y="4770309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latin typeface="Calibri" panose="020F0502020204030204" pitchFamily="34" charset="0"/>
              </a:rPr>
              <a:t>Плата за негативное воздействие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60986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638390" y="4770309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84399" y="5167325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Доходы от </a:t>
            </a:r>
            <a:r>
              <a:rPr lang="ru-RU" dirty="0">
                <a:latin typeface="Calibri" panose="020F0502020204030204" pitchFamily="34" charset="0"/>
              </a:rPr>
              <a:t>продажи активов</a:t>
            </a:r>
          </a:p>
          <a:p>
            <a:pPr>
              <a:defRPr/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260986" y="5167325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2818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638390" y="5167325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2818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89215" y="5564341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Штрафы, санкции и др.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262183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639587" y="5564341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159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88018" y="5964530"/>
            <a:ext cx="3953994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dirty="0" smtClean="0">
                <a:latin typeface="Calibri" panose="020F0502020204030204" pitchFamily="34" charset="0"/>
              </a:rPr>
              <a:t>Безвозмездные перечисления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251034" y="5964530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693110</a:t>
            </a:r>
            <a:endParaRPr lang="ru-RU" dirty="0" smtClean="0">
              <a:latin typeface="Calibri" panose="020F050202020403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638390" y="5964530"/>
            <a:ext cx="1309337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739488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93743" y="980612"/>
            <a:ext cx="1331322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год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190918" y="2814770"/>
            <a:ext cx="1331671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15984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188943" y="3248045"/>
            <a:ext cx="1331671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17820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4193760" y="3973418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10 390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192562" y="4377636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7138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188943" y="2450835"/>
            <a:ext cx="1331671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326400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190918" y="1652454"/>
            <a:ext cx="1331671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372237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188943" y="2047059"/>
            <a:ext cx="1331671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361847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192562" y="6358373"/>
            <a:ext cx="1331671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1029520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188943" y="3611661"/>
            <a:ext cx="1331671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 1642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4192562" y="4770309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24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184125" y="5167325"/>
            <a:ext cx="133529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3083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193760" y="5564341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145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92562" y="5964530"/>
            <a:ext cx="1331671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Calibri" panose="020F0502020204030204" pitchFamily="34" charset="0"/>
              </a:rPr>
              <a:t>657283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571164" y="980612"/>
            <a:ext cx="639905" cy="610851"/>
          </a:xfrm>
          <a:prstGeom prst="roundRect">
            <a:avLst>
              <a:gd name="adj" fmla="val 4041"/>
            </a:avLst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Доля, %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5566546" y="2859552"/>
            <a:ext cx="640073" cy="335019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1,6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566546" y="3248045"/>
            <a:ext cx="640073" cy="310140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1,7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5571362" y="3973312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1,0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570165" y="4377636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0,68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566546" y="2450835"/>
            <a:ext cx="640073" cy="36393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30,5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568520" y="1652454"/>
            <a:ext cx="640073" cy="343967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36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525431" y="2047059"/>
            <a:ext cx="640073" cy="357658"/>
          </a:xfrm>
          <a:prstGeom prst="roundRect">
            <a:avLst>
              <a:gd name="adj" fmla="val 83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34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570165" y="6358373"/>
            <a:ext cx="640073" cy="395438"/>
          </a:xfrm>
          <a:prstGeom prst="roundRect">
            <a:avLst>
              <a:gd name="adj" fmla="val 8320"/>
            </a:avLst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100</a:t>
            </a:r>
            <a:endParaRPr lang="ru-RU" sz="16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5566546" y="3611661"/>
            <a:ext cx="640073" cy="312675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0,2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5570165" y="4770309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0,01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5570165" y="5167325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0,29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571362" y="5564341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0,02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5570165" y="5964530"/>
            <a:ext cx="640073" cy="339198"/>
          </a:xfrm>
          <a:prstGeom prst="roundRect">
            <a:avLst>
              <a:gd name="adj" fmla="val 832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i="1" dirty="0" smtClean="0">
                <a:latin typeface="Calibri" panose="020F0502020204030204" pitchFamily="34" charset="0"/>
              </a:rPr>
              <a:t>64</a:t>
            </a:r>
            <a:endParaRPr lang="ru-RU" sz="1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D8CE1-F1B9-4726-ACB7-A75276D281D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20689"/>
            <a:ext cx="8280474" cy="893158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Налоги на совокупный доход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2025 год </a:t>
            </a:r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3143250" y="1844675"/>
            <a:ext cx="3071813" cy="10969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26000" rIns="12600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17 820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. руб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467543" y="3933825"/>
            <a:ext cx="2448273" cy="2540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Налог, применяемый с применением упрощенной системы налогообложения</a:t>
            </a:r>
          </a:p>
          <a:p>
            <a:pPr algn="ctr">
              <a:defRPr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8 126 тыс. рублей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419872" y="3933825"/>
            <a:ext cx="2592289" cy="25463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Патентная система налогообложения</a:t>
            </a:r>
          </a:p>
          <a:p>
            <a:pPr algn="ctr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5 338 </a:t>
            </a:r>
            <a:r>
              <a:rPr lang="ru-RU" altLang="ru-RU" sz="1600" b="1" dirty="0" err="1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6517412" y="3933826"/>
            <a:ext cx="2384622" cy="2540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</a:t>
            </a:r>
          </a:p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4 356 тыс. рублей</a:t>
            </a:r>
          </a:p>
          <a:p>
            <a:pPr algn="ctr"/>
            <a:endParaRPr lang="ru-RU" alt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6" name="AutoShape 10"/>
          <p:cNvSpPr>
            <a:spLocks noChangeArrowheads="1"/>
          </p:cNvSpPr>
          <p:nvPr/>
        </p:nvSpPr>
        <p:spPr bwMode="auto">
          <a:xfrm rot="7994511">
            <a:off x="1115220" y="2243931"/>
            <a:ext cx="1611312" cy="815975"/>
          </a:xfrm>
          <a:prstGeom prst="curvedUpArrow">
            <a:avLst>
              <a:gd name="adj1" fmla="val 33954"/>
              <a:gd name="adj2" fmla="val 72589"/>
              <a:gd name="adj3" fmla="val 74009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50187" name="AutoShape 11"/>
          <p:cNvSpPr>
            <a:spLocks noChangeArrowheads="1"/>
          </p:cNvSpPr>
          <p:nvPr/>
        </p:nvSpPr>
        <p:spPr bwMode="auto">
          <a:xfrm rot="2313247">
            <a:off x="6662738" y="2352675"/>
            <a:ext cx="1571625" cy="609600"/>
          </a:xfrm>
          <a:prstGeom prst="curvedDownArrow">
            <a:avLst>
              <a:gd name="adj1" fmla="val 49259"/>
              <a:gd name="adj2" fmla="val 98745"/>
              <a:gd name="adj3" fmla="val 8341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altLang="ru-RU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335462" y="3026193"/>
            <a:ext cx="708025" cy="492125"/>
          </a:xfrm>
          <a:prstGeom prst="downArrow">
            <a:avLst>
              <a:gd name="adj1" fmla="val 50000"/>
              <a:gd name="adj2" fmla="val 28472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639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82" grpId="0" animBg="1"/>
      <p:bldP spid="50183" grpId="0" animBg="1"/>
      <p:bldP spid="50184" grpId="0" animBg="1"/>
      <p:bldP spid="50185" grpId="0" animBg="1"/>
      <p:bldP spid="50186" grpId="0" animBg="1"/>
      <p:bldP spid="50187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>
          <a:xfrm>
            <a:off x="1979712" y="686867"/>
            <a:ext cx="7164288" cy="680759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endParaRPr lang="ru-RU" sz="2800" b="1" kern="0" spc="0" dirty="0" smtClean="0">
              <a:ln>
                <a:noFill/>
              </a:ln>
              <a:solidFill>
                <a:srgbClr val="FFFFFF"/>
              </a:solidFill>
              <a:effectLst/>
              <a:latin typeface="Arial"/>
            </a:endParaRPr>
          </a:p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Неналоговые доходы бюджета на 2025 год</a:t>
            </a: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/>
              </a:rPr>
              <a:t>у</a:t>
            </a:r>
            <a:endParaRPr lang="ru-RU" sz="2800" b="1" dirty="0">
              <a:effectLst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57479592"/>
              </p:ext>
            </p:extLst>
          </p:nvPr>
        </p:nvGraphicFramePr>
        <p:xfrm>
          <a:off x="-523875" y="1847152"/>
          <a:ext cx="4914900" cy="4506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Стрелка вниз 26"/>
          <p:cNvSpPr/>
          <p:nvPr/>
        </p:nvSpPr>
        <p:spPr>
          <a:xfrm>
            <a:off x="323528" y="1585540"/>
            <a:ext cx="2799350" cy="1387312"/>
          </a:xfrm>
          <a:prstGeom prst="downArrow">
            <a:avLst/>
          </a:prstGeom>
          <a:solidFill>
            <a:schemeClr val="accent5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10 390 тыс</a:t>
            </a:r>
            <a:r>
              <a:rPr lang="ru-RU" sz="2800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рублей</a:t>
            </a:r>
            <a:endParaRPr lang="ru-RU" b="1" dirty="0">
              <a:solidFill>
                <a:schemeClr val="tx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79207941"/>
              </p:ext>
            </p:extLst>
          </p:nvPr>
        </p:nvGraphicFramePr>
        <p:xfrm>
          <a:off x="3927695" y="6165304"/>
          <a:ext cx="3368455" cy="288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2" name="Скругленный прямоугольник 41"/>
          <p:cNvSpPr/>
          <p:nvPr/>
        </p:nvSpPr>
        <p:spPr>
          <a:xfrm>
            <a:off x="3857816" y="2492896"/>
            <a:ext cx="3420661" cy="1008112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Доходы от продажи земельных участков и имущества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875489" y="4869160"/>
            <a:ext cx="3409349" cy="792088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Штрафы, санкции, возмещение ущерба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898112" y="1477819"/>
            <a:ext cx="3398038" cy="858563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Доходы от аренды земли и имущества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 flipV="1">
            <a:off x="7467600" y="1914357"/>
            <a:ext cx="971550" cy="42202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146,8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526572" y="4869160"/>
            <a:ext cx="1323974" cy="792088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145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467599" y="1477819"/>
            <a:ext cx="1323975" cy="858563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7138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467600" y="2492896"/>
            <a:ext cx="1323974" cy="1008112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3083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886800" y="3717032"/>
            <a:ext cx="3398038" cy="864096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Поступление платежей за негативное воздействие на окружающую среду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7554055" y="3759285"/>
            <a:ext cx="1323975" cy="864096"/>
          </a:xfrm>
          <a:prstGeom prst="roundRect">
            <a:avLst/>
          </a:prstGeom>
          <a:solidFill>
            <a:srgbClr val="32DA5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24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467599" y="967516"/>
            <a:ext cx="149688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тыс. руб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706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387881"/>
              </p:ext>
            </p:extLst>
          </p:nvPr>
        </p:nvGraphicFramePr>
        <p:xfrm>
          <a:off x="1357290" y="2500306"/>
          <a:ext cx="6858048" cy="1428760"/>
        </p:xfrm>
        <a:graphic>
          <a:graphicData uri="http://schemas.openxmlformats.org/drawingml/2006/table">
            <a:tbl>
              <a:tblPr/>
              <a:tblGrid>
                <a:gridCol w="204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5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год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8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Акцизы</a:t>
                      </a: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860" marR="8860" marT="8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24" y="1357298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Прогноз поступления акцизов в консолидированный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бюджет Муслюмовского муниципального района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786314" y="4214818"/>
            <a:ext cx="484632" cy="978408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14414" y="5286388"/>
            <a:ext cx="7286676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Дорожный фонд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услюмовского муниципального района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9520" y="2143116"/>
            <a:ext cx="1134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2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1"/>
          <p:cNvSpPr txBox="1">
            <a:spLocks noChangeArrowheads="1"/>
          </p:cNvSpPr>
          <p:nvPr/>
        </p:nvSpPr>
        <p:spPr bwMode="auto">
          <a:xfrm>
            <a:off x="2203467" y="254224"/>
            <a:ext cx="4737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800" b="1" dirty="0"/>
              <a:t>Безвозмездные поступления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840448" y="874643"/>
            <a:ext cx="7438848" cy="1362524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Межбюджетные трансферты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 -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</a:rPr>
              <a:t>средства, предоставляемые одним бюджетом бюджетной системы Российской Федерации другому бюджету бюджетной системы Российской Федерации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18986532"/>
              </p:ext>
            </p:extLst>
          </p:nvPr>
        </p:nvGraphicFramePr>
        <p:xfrm>
          <a:off x="677517" y="2544418"/>
          <a:ext cx="7788966" cy="4048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7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Формирование прогноза бюджета по расходам на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2017 год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28662" y="1340768"/>
            <a:ext cx="8005026" cy="53743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  Повышение заработной платы категорий работников бюджетной сферы в рамках реализации Указов Президента Российской Федерации от 7 мая 2012 года;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-Заработная плата в органах государственного и муниципального управления на 5,0 % с 01 января 2025 года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-Коммунальные услуги индексируются на 7,1%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 1 июля 2025 года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-Продукты питания и медикаменты на 4,0 %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 1 января 2025 года</a:t>
            </a:r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69332"/>
            <a:ext cx="691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индексы-дефляторы при формировании бюджета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99459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16269</TotalTime>
  <Words>921</Words>
  <Application>Microsoft Office PowerPoint</Application>
  <PresentationFormat>Экран (4:3)</PresentationFormat>
  <Paragraphs>298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Cyr</vt:lpstr>
      <vt:lpstr>Calibri</vt:lpstr>
      <vt:lpstr>Georgia</vt:lpstr>
      <vt:lpstr>Symbol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Основные параметры бюджета  Муслюмовского муниципального района                                                                              тыс. рублей</vt:lpstr>
      <vt:lpstr>Презентация PowerPoint</vt:lpstr>
      <vt:lpstr>   Налоги на совокупный доход на 2025 год </vt:lpstr>
      <vt:lpstr>Презентация PowerPoint</vt:lpstr>
      <vt:lpstr>Презентация PowerPoint</vt:lpstr>
      <vt:lpstr>Презентация PowerPoint</vt:lpstr>
      <vt:lpstr>Формирование прогноза бюджета по расходам на 2017 год</vt:lpstr>
      <vt:lpstr>Презентация PowerPoint</vt:lpstr>
      <vt:lpstr>Расходы бюджета  по отрасли Образование на 2025 год</vt:lpstr>
      <vt:lpstr>Презентация PowerPoint</vt:lpstr>
      <vt:lpstr>Расходы бюджета на 2025 год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Adel</dc:creator>
  <cp:lastModifiedBy>Кондратьева Резеда Рашидовна</cp:lastModifiedBy>
  <cp:revision>235</cp:revision>
  <cp:lastPrinted>2025-02-19T12:53:01Z</cp:lastPrinted>
  <dcterms:created xsi:type="dcterms:W3CDTF">2017-11-01T15:22:29Z</dcterms:created>
  <dcterms:modified xsi:type="dcterms:W3CDTF">2025-02-27T16:24:35Z</dcterms:modified>
</cp:coreProperties>
</file>